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  <p:sldMasterId id="2147483666" r:id="rId2"/>
  </p:sldMasterIdLst>
  <p:notesMasterIdLst>
    <p:notesMasterId r:id="rId29"/>
  </p:notesMasterIdLst>
  <p:sldIdLst>
    <p:sldId id="271" r:id="rId3"/>
    <p:sldId id="280" r:id="rId4"/>
    <p:sldId id="260" r:id="rId5"/>
    <p:sldId id="311" r:id="rId6"/>
    <p:sldId id="314" r:id="rId7"/>
    <p:sldId id="292" r:id="rId8"/>
    <p:sldId id="312" r:id="rId9"/>
    <p:sldId id="261" r:id="rId10"/>
    <p:sldId id="262" r:id="rId11"/>
    <p:sldId id="263" r:id="rId12"/>
    <p:sldId id="319" r:id="rId13"/>
    <p:sldId id="313" r:id="rId14"/>
    <p:sldId id="281" r:id="rId15"/>
    <p:sldId id="331" r:id="rId16"/>
    <p:sldId id="321" r:id="rId17"/>
    <p:sldId id="322" r:id="rId18"/>
    <p:sldId id="323" r:id="rId19"/>
    <p:sldId id="324" r:id="rId20"/>
    <p:sldId id="325" r:id="rId21"/>
    <p:sldId id="283" r:id="rId22"/>
    <p:sldId id="320" r:id="rId23"/>
    <p:sldId id="328" r:id="rId24"/>
    <p:sldId id="327" r:id="rId25"/>
    <p:sldId id="329" r:id="rId26"/>
    <p:sldId id="326" r:id="rId27"/>
    <p:sldId id="330" r:id="rId28"/>
  </p:sldIdLst>
  <p:sldSz cx="9144000" cy="5143500" type="screen16x9"/>
  <p:notesSz cx="6858000" cy="9144000"/>
  <p:embeddedFontLst>
    <p:embeddedFont>
      <p:font typeface="Batang" panose="02030600000101010101" pitchFamily="18" charset="-127"/>
      <p:regular r:id="rId30"/>
    </p:embeddedFont>
    <p:embeddedFont>
      <p:font typeface="Cabin" panose="020B060402020202020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Times" panose="02020603050405020304" pitchFamily="18" charset="0"/>
      <p:regular r:id="rId39"/>
      <p:bold r:id="rId40"/>
      <p:italic r:id="rId41"/>
      <p:boldItalic r:id="rId42"/>
    </p:embeddedFont>
    <p:embeddedFont>
      <p:font typeface="Verdana" panose="020B0604030504040204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62" d="100"/>
          <a:sy n="162" d="100"/>
        </p:scale>
        <p:origin x="138" y="28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32f1237e0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g32f1237e0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669" indent="-26371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4875" indent="-2109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6825" indent="-2109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8774" indent="-2109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0724" indent="-21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2674" indent="-21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4624" indent="-21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6574" indent="-21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6DBC649-12B6-4396-88EC-C18C4F63545F}" type="slidenum">
              <a:rPr lang="en-GB">
                <a:solidFill>
                  <a:prstClr val="black"/>
                </a:solidFill>
                <a:latin typeface="Times" pitchFamily="18" charset="0"/>
              </a:rPr>
              <a:pPr/>
              <a:t>2</a:t>
            </a:fld>
            <a:endParaRPr lang="en-GB">
              <a:solidFill>
                <a:prstClr val="black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664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2f1237e0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g32f1237e0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40b8927d94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40b8927d94_0_15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2106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4f876ec5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4f876ec5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" name="Google Shape;85;g4f876ec59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5803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4f876ec59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g4f876ec59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g4f876ec598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1985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4f876ec598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g4f876ec598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g4f876ec598_0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6813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40b8927d94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" name="Google Shape;36;g40b8927d94_0_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http://www.u-psud.fr/skins/skinzee/resources/img/logo-psud-saclay.jpg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952896"/>
            <a:ext cx="6858000" cy="618854"/>
          </a:xfrm>
        </p:spPr>
        <p:txBody>
          <a:bodyPr anchor="ctr">
            <a:normAutofit/>
          </a:bodyPr>
          <a:lstStyle>
            <a:lvl1pPr algn="ctr">
              <a:defRPr sz="3300"/>
            </a:lvl1pPr>
          </a:lstStyle>
          <a:p>
            <a:r>
              <a:rPr lang="en-US" dirty="0"/>
              <a:t>Title of your presentation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0" y="257175"/>
            <a:ext cx="1357313" cy="1128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/>
          </a:p>
        </p:txBody>
      </p:sp>
      <p:pic>
        <p:nvPicPr>
          <p:cNvPr id="9" name="Picture 10" descr="Aller à l'accueil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70" y="727493"/>
            <a:ext cx="827547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143000" y="3349358"/>
            <a:ext cx="7028762" cy="131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" altLang="fr-FR" sz="1350" kern="0" dirty="0">
                <a:solidFill>
                  <a:srgbClr val="002060"/>
                </a:solidFill>
                <a:latin typeface="Arial"/>
                <a:cs typeface="Arial"/>
              </a:rPr>
              <a:t>Artificial intelligence and the next generation of competences :</a:t>
            </a:r>
            <a:r>
              <a:rPr lang="en-US" altLang="fr-FR" sz="1350" kern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br>
              <a:rPr lang="fr-FR" altLang="fr-FR" sz="1350" kern="0" dirty="0">
                <a:solidFill>
                  <a:srgbClr val="002060"/>
                </a:solidFill>
                <a:latin typeface="Arial"/>
                <a:cs typeface="Arial"/>
              </a:rPr>
            </a:br>
            <a:r>
              <a:rPr lang="en" altLang="fr-FR" sz="1350" i="1" kern="0" dirty="0">
                <a:solidFill>
                  <a:srgbClr val="002060"/>
                </a:solidFill>
                <a:latin typeface="Arial"/>
                <a:cs typeface="Arial"/>
              </a:rPr>
              <a:t>How Digital – and Artificial Intelligence will impact jobs and competences profiles?</a:t>
            </a:r>
            <a:br>
              <a:rPr lang="fr-FR" altLang="fr-FR" sz="1350" kern="0" dirty="0">
                <a:solidFill>
                  <a:srgbClr val="000000"/>
                </a:solidFill>
                <a:latin typeface="Arial"/>
                <a:cs typeface="Arial"/>
              </a:rPr>
            </a:br>
            <a:br>
              <a:rPr lang="fr-FR" altLang="fr-FR" sz="1350" kern="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GB" altLang="fr-FR" sz="1350" kern="0" dirty="0">
                <a:solidFill>
                  <a:srgbClr val="000000"/>
                </a:solidFill>
                <a:latin typeface="Arial"/>
                <a:cs typeface="Arial"/>
              </a:rPr>
              <a:t>The World Conference on Intellectual Capital for Communities</a:t>
            </a:r>
            <a:br>
              <a:rPr lang="fr-FR" altLang="fr-FR" sz="1350" kern="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GB" altLang="fr-FR" sz="1350" kern="0" dirty="0">
                <a:solidFill>
                  <a:srgbClr val="000000"/>
                </a:solidFill>
                <a:latin typeface="Arial"/>
                <a:cs typeface="Arial"/>
              </a:rPr>
              <a:t> </a:t>
            </a:r>
            <a:br>
              <a:rPr lang="en-US" altLang="en-US" sz="2400" b="0" kern="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altLang="en-US" sz="1800" b="0" kern="0" dirty="0">
                <a:solidFill>
                  <a:srgbClr val="000000"/>
                </a:solidFill>
                <a:latin typeface="Arial"/>
                <a:cs typeface="Arial"/>
              </a:rPr>
              <a:t>UNESCO, 11 &amp; 12 July 2019</a:t>
            </a:r>
            <a:br>
              <a:rPr lang="en-US" altLang="en-US" sz="1800" b="0" kern="0" dirty="0">
                <a:solidFill>
                  <a:srgbClr val="000000"/>
                </a:solidFill>
                <a:latin typeface="Arial"/>
                <a:cs typeface="Arial"/>
              </a:rPr>
            </a:br>
            <a:endParaRPr lang="en-US" altLang="fr-FR" sz="135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5769" y="4667250"/>
            <a:ext cx="5673923" cy="417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902" y="574006"/>
            <a:ext cx="1684515" cy="964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278" y="682710"/>
            <a:ext cx="1240542" cy="74679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2747395"/>
            <a:ext cx="6858000" cy="48339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Your name / organisation</a:t>
            </a:r>
            <a:endParaRPr lang="fr-FR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C6FDC9-3575-3841-81A4-5BDE869229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3581" y="682710"/>
            <a:ext cx="993321" cy="85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57800"/>
      </p:ext>
    </p:extLst>
  </p:cSld>
  <p:clrMapOvr>
    <a:masterClrMapping/>
  </p:clrMapOvr>
  <p:hf sldNum="0" hdr="0" ftr="0" dt="0"/>
  <p:extLst mod="1">
    <p:ext uri="{DCECCB84-F9BA-43D5-87BE-67443E8EF086}">
      <p15:sldGuideLst xmlns:p15="http://schemas.microsoft.com/office/powerpoint/2012/main">
        <p15:guide id="1" orient="horz" pos="116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1763688" y="205978"/>
            <a:ext cx="6923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4" name="Google Shape;24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5536" y="119060"/>
            <a:ext cx="771525" cy="106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7056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457200" y="1128475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0108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90472"/>
            <a:ext cx="7886700" cy="314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1F5AFB10-F325-4EC2-A266-88903CE7570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3891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F5AFB10-F325-4EC2-A266-88903CE75705}" type="slidenum">
              <a:rPr lang="fr-FR" smtClean="0"/>
              <a:t>‹#›</a:t>
            </a:fld>
            <a:endParaRPr lang="fr-FR"/>
          </a:p>
        </p:txBody>
      </p:sp>
      <p:sp>
        <p:nvSpPr>
          <p:cNvPr id="5" name="Organigramme : Décision 9">
            <a:extLst>
              <a:ext uri="{FF2B5EF4-FFF2-40B4-BE49-F238E27FC236}">
                <a16:creationId xmlns:a16="http://schemas.microsoft.com/office/drawing/2014/main" id="{07CAB2D8-0EB3-45A6-B63F-C71D61BFA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982" y="6356011"/>
            <a:ext cx="496490" cy="295275"/>
          </a:xfrm>
          <a:prstGeom prst="flowChartDecision">
            <a:avLst/>
          </a:prstGeom>
          <a:gradFill rotWithShape="0">
            <a:gsLst>
              <a:gs pos="0">
                <a:srgbClr val="0070C0"/>
              </a:gs>
              <a:gs pos="100000">
                <a:srgbClr val="7F5F00"/>
              </a:gs>
            </a:gsLst>
            <a:lin ang="2700000" scaled="1"/>
          </a:gradFill>
          <a:ln w="12700">
            <a:solidFill>
              <a:srgbClr val="F2F2F2"/>
            </a:solidFill>
            <a:miter lim="800000"/>
            <a:headEnd/>
            <a:tailEnd/>
          </a:ln>
          <a:effectLst>
            <a:outerShdw sy="50000" kx="-2453608" rotWithShape="0">
              <a:srgbClr val="FFE599">
                <a:alpha val="50000"/>
              </a:srgb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825" b="1" i="1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14</a:t>
            </a:r>
            <a:endParaRPr kumimoji="0" lang="en-US" altLang="fr-FR" sz="13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6D5E312-1477-461A-883B-4A47EC553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372" y="5736230"/>
            <a:ext cx="890588" cy="1350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fr-FR" sz="21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iC</a:t>
            </a:r>
            <a:endParaRPr kumimoji="0" lang="en-US" altLang="fr-FR" sz="18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875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    </a:t>
            </a:r>
            <a:r>
              <a:rPr kumimoji="0" lang="en-US" altLang="fr-FR" sz="9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endParaRPr kumimoji="0" lang="en-US" altLang="fr-FR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Intellectual Capital for Communities </a:t>
            </a:r>
            <a:endParaRPr kumimoji="0" lang="en-US" altLang="fr-FR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In the Knowledge Economy</a:t>
            </a:r>
            <a:r>
              <a:rPr kumimoji="0" lang="en-US" altLang="fr-FR" sz="7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endParaRPr kumimoji="0" lang="en-US" altLang="fr-FR" sz="13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Google Shape;173;p25">
            <a:extLst>
              <a:ext uri="{FF2B5EF4-FFF2-40B4-BE49-F238E27FC236}">
                <a16:creationId xmlns:a16="http://schemas.microsoft.com/office/drawing/2014/main" id="{D0C857C7-4451-4B81-AB4B-A0A73683B16C}"/>
              </a:ext>
            </a:extLst>
          </p:cNvPr>
          <p:cNvSpPr txBox="1"/>
          <p:nvPr userDrawn="1"/>
        </p:nvSpPr>
        <p:spPr>
          <a:xfrm>
            <a:off x="6658146" y="0"/>
            <a:ext cx="2664296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lang="en-GB" sz="8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project has received funding from the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lang="en-GB" sz="8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European Union’s Horizon 2020 research and innovation programme  under grant agreement no. 786641</a:t>
            </a:r>
          </a:p>
        </p:txBody>
      </p:sp>
      <p:pic>
        <p:nvPicPr>
          <p:cNvPr id="9" name="Google Shape;172;p25">
            <a:extLst>
              <a:ext uri="{FF2B5EF4-FFF2-40B4-BE49-F238E27FC236}">
                <a16:creationId xmlns:a16="http://schemas.microsoft.com/office/drawing/2014/main" id="{3F20B4BA-2163-4104-9796-FCD56001132E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010146" y="13799"/>
            <a:ext cx="648000" cy="4321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887738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F5AFB10-F325-4EC2-A266-88903CE757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2313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F5AFB10-F325-4EC2-A266-88903CE757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326391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F5AFB10-F325-4EC2-A266-88903CE757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087706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DC01FF-42F2-437F-8D2E-815D3FC0D3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AFB10-F325-4EC2-A266-88903CE7570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5072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2064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1835696" y="205978"/>
            <a:ext cx="6851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0" name="Google Shape;20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7165" y="64889"/>
            <a:ext cx="771525" cy="106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2870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7287" y="375047"/>
            <a:ext cx="7358063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>
            <a:off x="7063248" y="4800503"/>
            <a:ext cx="11079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11 &amp; 12 July 2019</a:t>
            </a:r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79871" y="4767263"/>
            <a:ext cx="3384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The World Conference on Intellectual Capital for Communities </a:t>
            </a:r>
            <a:b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- 15th Edition -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628650" y="1500187"/>
            <a:ext cx="7886700" cy="3132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F5AFB10-F325-4EC2-A266-88903CE75705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DC945E3E-681D-4E72-9979-482FEC099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9796"/>
            <a:ext cx="91440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0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4B4BFA-260D-F84A-B47C-22A863E5FB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192" y="375047"/>
            <a:ext cx="1090916" cy="936703"/>
          </a:xfrm>
          <a:prstGeom prst="rect">
            <a:avLst/>
          </a:prstGeom>
        </p:spPr>
      </p:pic>
      <p:sp>
        <p:nvSpPr>
          <p:cNvPr id="15" name="Google Shape;173;p25">
            <a:extLst>
              <a:ext uri="{FF2B5EF4-FFF2-40B4-BE49-F238E27FC236}">
                <a16:creationId xmlns:a16="http://schemas.microsoft.com/office/drawing/2014/main" id="{64779BFB-2171-442B-97D4-9F459218FB65}"/>
              </a:ext>
            </a:extLst>
          </p:cNvPr>
          <p:cNvSpPr txBox="1"/>
          <p:nvPr userDrawn="1"/>
        </p:nvSpPr>
        <p:spPr>
          <a:xfrm>
            <a:off x="648000" y="4592753"/>
            <a:ext cx="2409307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lang="en-GB" sz="8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project has received funding from the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lang="en-GB" sz="8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European Union’s Horizon 2020 research and innovation programme  under grant agreement no. 786641</a:t>
            </a:r>
          </a:p>
        </p:txBody>
      </p:sp>
      <p:pic>
        <p:nvPicPr>
          <p:cNvPr id="16" name="Google Shape;172;p25">
            <a:extLst>
              <a:ext uri="{FF2B5EF4-FFF2-40B4-BE49-F238E27FC236}">
                <a16:creationId xmlns:a16="http://schemas.microsoft.com/office/drawing/2014/main" id="{951C9EE2-FF0E-4F53-94D9-3CAB29B85F34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10">
            <a:alphaModFix/>
          </a:blip>
          <a:srcRect/>
          <a:stretch/>
        </p:blipFill>
        <p:spPr>
          <a:xfrm>
            <a:off x="0" y="4606552"/>
            <a:ext cx="585983" cy="4321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488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/>
        </p:nvSpPr>
        <p:spPr>
          <a:xfrm>
            <a:off x="899520" y="4693723"/>
            <a:ext cx="26643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project has received funding from the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European Union’s Horizon 2020 research and innovation programme  under grant agreement no. 786641</a:t>
            </a:r>
            <a:endParaRPr/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1520" y="4704072"/>
            <a:ext cx="486000" cy="324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68344" y="4650141"/>
            <a:ext cx="1006502" cy="43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4627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ject-sherpa.e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ctrTitle"/>
          </p:nvPr>
        </p:nvSpPr>
        <p:spPr>
          <a:xfrm>
            <a:off x="971599" y="1545636"/>
            <a:ext cx="6542400" cy="18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buSzPts val="1100"/>
            </a:pPr>
            <a:r>
              <a:rPr lang="en-US" sz="4000" dirty="0">
                <a:solidFill>
                  <a:srgbClr val="FF0000"/>
                </a:solidFill>
                <a:latin typeface="Cabin"/>
                <a:ea typeface="Cabin"/>
                <a:cs typeface="Cabin"/>
                <a:sym typeface="Cabin"/>
              </a:rPr>
              <a:t> When AI , Big Data and Ethics converge -</a:t>
            </a:r>
            <a:br>
              <a:rPr lang="en-US" sz="2400" dirty="0">
                <a:solidFill>
                  <a:srgbClr val="FF0000"/>
                </a:solidFill>
                <a:latin typeface="Cabin"/>
                <a:ea typeface="Cabin"/>
                <a:cs typeface="Cabin"/>
                <a:sym typeface="Cabin"/>
              </a:rPr>
            </a:br>
            <a:br>
              <a:rPr lang="en-US" sz="2400" dirty="0">
                <a:solidFill>
                  <a:srgbClr val="FF0000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lang="en-US" sz="2400" dirty="0">
                <a:solidFill>
                  <a:srgbClr val="FF0000"/>
                </a:solidFill>
                <a:latin typeface="Cabin"/>
                <a:ea typeface="Cabin"/>
                <a:cs typeface="Cabin"/>
                <a:sym typeface="Cabin"/>
              </a:rPr>
              <a:t>Ethics, Human Rights and AI Governance</a:t>
            </a:r>
            <a:br>
              <a:rPr lang="en-US" sz="3600" b="0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0" i="0" u="none" strike="noStrike" cap="none" dirty="0">
              <a:solidFill>
                <a:srgbClr val="6D91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6"/>
          <p:cNvSpPr txBox="1"/>
          <p:nvPr/>
        </p:nvSpPr>
        <p:spPr>
          <a:xfrm>
            <a:off x="1434025" y="3006150"/>
            <a:ext cx="56331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Prof. Bernd Carsten STAHL, De Montfort University, Leicester, UK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hlinkClick r:id="rId3"/>
              </a:rPr>
              <a:t>www.project-sherpa.eu</a:t>
            </a:r>
            <a:r>
              <a:rPr lang="en-US" dirty="0"/>
              <a:t> </a:t>
            </a:r>
            <a:endParaRPr dirty="0"/>
          </a:p>
        </p:txBody>
      </p:sp>
      <p:pic>
        <p:nvPicPr>
          <p:cNvPr id="4" name="Picture 2" descr="Just another WordPress site">
            <a:extLst>
              <a:ext uri="{FF2B5EF4-FFF2-40B4-BE49-F238E27FC236}">
                <a16:creationId xmlns:a16="http://schemas.microsoft.com/office/drawing/2014/main" id="{441CBA3C-87C1-48AC-ABF7-B290B0A14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829" y="1850232"/>
            <a:ext cx="1366636" cy="189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>
            <a:spLocks noGrp="1"/>
          </p:cNvSpPr>
          <p:nvPr>
            <p:ph type="title"/>
          </p:nvPr>
        </p:nvSpPr>
        <p:spPr>
          <a:xfrm>
            <a:off x="1763688" y="205978"/>
            <a:ext cx="6923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800">
                <a:solidFill>
                  <a:schemeClr val="dk2"/>
                </a:solidFill>
              </a:rPr>
              <a:t>Scenarios</a:t>
            </a:r>
            <a:endParaRPr sz="3800">
              <a:solidFill>
                <a:schemeClr val="dk2"/>
              </a:solidFill>
            </a:endParaRPr>
          </a:p>
        </p:txBody>
      </p:sp>
      <p:pic>
        <p:nvPicPr>
          <p:cNvPr id="120" name="Google Shape;12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4013" y="916038"/>
            <a:ext cx="2250965" cy="196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14300" y="916049"/>
            <a:ext cx="1974350" cy="196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16775" y="2947000"/>
            <a:ext cx="2057874" cy="169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68675" y="913325"/>
            <a:ext cx="2381925" cy="196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12911" y="2947003"/>
            <a:ext cx="2381704" cy="169930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8"/>
          <p:cNvSpPr/>
          <p:nvPr/>
        </p:nvSpPr>
        <p:spPr>
          <a:xfrm>
            <a:off x="91319" y="3278322"/>
            <a:ext cx="2381704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https://www.project-sherpa.eu/future-scenarios/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1223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6EADA-D64B-4BFA-821A-0E61A54BB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Prevalence of Ethical Issues in the Case Studies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554E3-4292-4B3D-A104-E9B24CDCB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https://lh3.googleusercontent.com/suLEWKfg6_eWTqsFNMg1zZdofj9kAdA-G5mTIZEmdxwncRDiZWkRtNjVYKtdhf_x-VnH5w1WsDP6PdUNXRI45W4-hcgJ29-enLftug1wD95uAr4Il_wSpEpeQd8B2uCKzkIDZBgb">
            <a:extLst>
              <a:ext uri="{FF2B5EF4-FFF2-40B4-BE49-F238E27FC236}">
                <a16:creationId xmlns:a16="http://schemas.microsoft.com/office/drawing/2014/main" id="{05E32604-F530-4EC8-8CE1-A90BC9F9E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45" y="1369219"/>
            <a:ext cx="6659052" cy="329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695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7204-42B6-4792-9E56-57A010EFA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Human Rights Analysis</a:t>
            </a:r>
          </a:p>
        </p:txBody>
      </p:sp>
      <p:pic>
        <p:nvPicPr>
          <p:cNvPr id="1026" name="Picture 2" descr="https://lh3.googleusercontent.com/zApp0y_fc3t1emcJaugxAT4g9rlKkYlWMM7bqfSKzT49vMmqCIk24HxXPTHBD2TrSeQu2aDYE1ZQjetSLTxOrHWFlnSAa_27GI8eJ9gQe-DaGTCWckr_WalVOP6A5q4T6c1iaaxc">
            <a:extLst>
              <a:ext uri="{FF2B5EF4-FFF2-40B4-BE49-F238E27FC236}">
                <a16:creationId xmlns:a16="http://schemas.microsoft.com/office/drawing/2014/main" id="{6BF48EB4-E8B5-49E7-B830-266AEE542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25" y="1255665"/>
            <a:ext cx="6573741" cy="328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632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1799899" y="314025"/>
            <a:ext cx="6347700" cy="742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AI definition</a:t>
            </a:r>
            <a:endParaRPr dirty="0"/>
          </a:p>
        </p:txBody>
      </p:sp>
      <p:sp>
        <p:nvSpPr>
          <p:cNvPr id="38" name="Google Shape;38;p7"/>
          <p:cNvSpPr txBox="1">
            <a:spLocks noGrp="1"/>
          </p:cNvSpPr>
          <p:nvPr>
            <p:ph idx="1"/>
          </p:nvPr>
        </p:nvSpPr>
        <p:spPr>
          <a:xfrm>
            <a:off x="609598" y="1215332"/>
            <a:ext cx="5708813" cy="323772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EU AI Communication (April 2018)</a:t>
            </a:r>
            <a:endParaRPr sz="2400" dirty="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en-US" sz="2000" dirty="0"/>
              <a:t>‘Artificial intelligence (AI) refers to </a:t>
            </a:r>
            <a:r>
              <a:rPr lang="en-US" sz="2000" dirty="0">
                <a:solidFill>
                  <a:srgbClr val="953734"/>
                </a:solidFill>
              </a:rPr>
              <a:t>systems that display intelligent </a:t>
            </a:r>
            <a:r>
              <a:rPr lang="en-US" sz="2000" dirty="0" err="1">
                <a:solidFill>
                  <a:srgbClr val="953734"/>
                </a:solidFill>
              </a:rPr>
              <a:t>behaviour</a:t>
            </a:r>
            <a:r>
              <a:rPr lang="en-US" sz="2000" dirty="0"/>
              <a:t> by </a:t>
            </a:r>
            <a:r>
              <a:rPr lang="en-US" sz="2000" dirty="0" err="1"/>
              <a:t>analysing</a:t>
            </a:r>
            <a:r>
              <a:rPr lang="en-US" sz="2000" dirty="0"/>
              <a:t> their environment and taking actions - with some degree of autonomy - to achieve specific goals’ </a:t>
            </a:r>
          </a:p>
          <a:p>
            <a:pPr indent="-355600">
              <a:spcBef>
                <a:spcPts val="0"/>
              </a:spcBef>
              <a:buSzPts val="2000"/>
            </a:pPr>
            <a:r>
              <a:rPr lang="en-US" sz="2400" dirty="0"/>
              <a:t>“As soon as it works, no one calls it AI anymore …” (Meyer, McCarthy, 2011)</a:t>
            </a:r>
          </a:p>
          <a:p>
            <a:pPr indent="-355600">
              <a:spcBef>
                <a:spcPts val="0"/>
              </a:spcBef>
              <a:buSzPts val="2000"/>
            </a:pPr>
            <a:r>
              <a:rPr lang="en-US" sz="2400" dirty="0">
                <a:solidFill>
                  <a:srgbClr val="953734"/>
                </a:solidFill>
              </a:rPr>
              <a:t>General </a:t>
            </a:r>
            <a:r>
              <a:rPr lang="en-US" sz="2400" dirty="0"/>
              <a:t>(broad) AI v </a:t>
            </a:r>
            <a:r>
              <a:rPr lang="en-US" sz="2400" dirty="0">
                <a:solidFill>
                  <a:srgbClr val="953734"/>
                </a:solidFill>
              </a:rPr>
              <a:t>narrow</a:t>
            </a:r>
            <a:r>
              <a:rPr lang="en-US" sz="2400" dirty="0"/>
              <a:t> AI</a:t>
            </a:r>
          </a:p>
        </p:txBody>
      </p:sp>
      <p:sp>
        <p:nvSpPr>
          <p:cNvPr id="40" name="Google Shape;40;p7"/>
          <p:cNvSpPr txBox="1"/>
          <p:nvPr/>
        </p:nvSpPr>
        <p:spPr>
          <a:xfrm>
            <a:off x="37825" y="4714781"/>
            <a:ext cx="90102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3613BE-012C-4C38-982F-AF8AC66E7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874" y="711528"/>
            <a:ext cx="2970126" cy="29225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314F25-3EBE-46B0-84A7-702C82603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101" y="0"/>
            <a:ext cx="2647797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A06636-AB4E-4764-B828-E1FFF7D37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898" y="0"/>
            <a:ext cx="2590855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4DEC77-58B1-440B-9C57-9CF8C48CF43A}"/>
              </a:ext>
            </a:extLst>
          </p:cNvPr>
          <p:cNvSpPr/>
          <p:nvPr/>
        </p:nvSpPr>
        <p:spPr>
          <a:xfrm>
            <a:off x="6050201" y="1196592"/>
            <a:ext cx="132421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</a:t>
            </a:r>
          </a:p>
          <a:p>
            <a:r>
              <a:rPr lang="en-GB" sz="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Probabilistic</a:t>
            </a:r>
          </a:p>
          <a:p>
            <a:r>
              <a:rPr lang="en-GB" sz="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Reasoning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B04A4-1A25-47F5-A790-CFE5484FCDA6}"/>
              </a:ext>
            </a:extLst>
          </p:cNvPr>
          <p:cNvSpPr/>
          <p:nvPr/>
        </p:nvSpPr>
        <p:spPr>
          <a:xfrm>
            <a:off x="6662499" y="2381835"/>
            <a:ext cx="1324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Neural </a:t>
            </a:r>
          </a:p>
          <a:p>
            <a:r>
              <a:rPr lang="en-GB" sz="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CCB5C7-3805-4A5F-AC61-ECDE6B1A8E35}"/>
              </a:ext>
            </a:extLst>
          </p:cNvPr>
          <p:cNvSpPr/>
          <p:nvPr/>
        </p:nvSpPr>
        <p:spPr>
          <a:xfrm>
            <a:off x="6203338" y="3478561"/>
            <a:ext cx="1324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</a:t>
            </a:r>
          </a:p>
          <a:p>
            <a:r>
              <a:rPr lang="en-GB" sz="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B8171C-2306-49E1-BDEE-2FD530A862D8}"/>
              </a:ext>
            </a:extLst>
          </p:cNvPr>
          <p:cNvSpPr/>
          <p:nvPr/>
        </p:nvSpPr>
        <p:spPr>
          <a:xfrm>
            <a:off x="4725988" y="3400983"/>
            <a:ext cx="1324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Language</a:t>
            </a:r>
          </a:p>
          <a:p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Processing and</a:t>
            </a:r>
          </a:p>
          <a:p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</a:p>
          <a:p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Representation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7B7A1C-7C7D-4390-86F0-20930B91BC87}"/>
              </a:ext>
            </a:extLst>
          </p:cNvPr>
          <p:cNvSpPr/>
          <p:nvPr/>
        </p:nvSpPr>
        <p:spPr>
          <a:xfrm>
            <a:off x="4136383" y="2381835"/>
            <a:ext cx="1324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and </a:t>
            </a:r>
          </a:p>
          <a:p>
            <a:r>
              <a:rPr lang="en-GB" sz="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 Making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5E5D20-A355-43E9-B221-090CCAD3E7F4}"/>
              </a:ext>
            </a:extLst>
          </p:cNvPr>
          <p:cNvSpPr/>
          <p:nvPr/>
        </p:nvSpPr>
        <p:spPr>
          <a:xfrm>
            <a:off x="4498027" y="1343842"/>
            <a:ext cx="1324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Fuzzy </a:t>
            </a:r>
          </a:p>
          <a:p>
            <a:r>
              <a:rPr lang="en-GB" sz="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0E4081-FCB3-4A43-A60D-9BF9FF90B8A6}"/>
              </a:ext>
            </a:extLst>
          </p:cNvPr>
          <p:cNvSpPr/>
          <p:nvPr/>
        </p:nvSpPr>
        <p:spPr>
          <a:xfrm>
            <a:off x="4995537" y="972982"/>
            <a:ext cx="1324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and Optimisation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C2EB74F-0F15-4D74-9565-3A5E9A27A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737" y="1482556"/>
            <a:ext cx="1833424" cy="253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91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93E85-2ADE-45F3-B3CE-24AE9F747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Concepts of Ethics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7A5659-FE11-44A7-9B45-52C4A6F64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663" y="1115451"/>
            <a:ext cx="6350235" cy="31451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1EA43E-A25E-4E52-B303-DFAE0FD647FB}"/>
              </a:ext>
            </a:extLst>
          </p:cNvPr>
          <p:cNvSpPr/>
          <p:nvPr/>
        </p:nvSpPr>
        <p:spPr>
          <a:xfrm>
            <a:off x="4321708" y="438403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/>
              <a:t>Stahl, B. (2012). Morality, Ethics, and Reflection: A Categorization of Normative IS Research. Journal of the Association for Information Systems, 13(8). Retrieved from http://aisel.aisnet.org/jais/vol13/iss8/1</a:t>
            </a:r>
            <a:endParaRPr lang="en-GB" sz="700" dirty="0"/>
          </a:p>
        </p:txBody>
      </p:sp>
    </p:spTree>
    <p:extLst>
      <p:ext uri="{BB962C8B-B14F-4D97-AF65-F5344CB8AC3E}">
        <p14:creationId xmlns:p14="http://schemas.microsoft.com/office/powerpoint/2010/main" val="1079643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92600-0935-45C3-925E-2E5C87CB2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887" y="88316"/>
            <a:ext cx="7358063" cy="994172"/>
          </a:xfrm>
        </p:spPr>
        <p:txBody>
          <a:bodyPr/>
          <a:lstStyle/>
          <a:p>
            <a:r>
              <a:rPr lang="en-GB" dirty="0"/>
              <a:t>Current approaches: HLEG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6042F4-6978-41EC-8D28-90EEFA3D6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998" y="981566"/>
            <a:ext cx="5146003" cy="4161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A5CB6C-9F48-43E2-ACE6-875EC4DA4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35" y="1466170"/>
            <a:ext cx="1816765" cy="25849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D89173-A78E-4C8F-A70D-EEC0837C170C}"/>
              </a:ext>
            </a:extLst>
          </p:cNvPr>
          <p:cNvSpPr/>
          <p:nvPr/>
        </p:nvSpPr>
        <p:spPr>
          <a:xfrm>
            <a:off x="7145001" y="2177582"/>
            <a:ext cx="21163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Fundamental rights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Respect for human dignity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Freedom of the individual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Equality, non-discrimination and solidarity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Citizens’ rights.</a:t>
            </a:r>
          </a:p>
        </p:txBody>
      </p:sp>
    </p:spTree>
    <p:extLst>
      <p:ext uri="{BB962C8B-B14F-4D97-AF65-F5344CB8AC3E}">
        <p14:creationId xmlns:p14="http://schemas.microsoft.com/office/powerpoint/2010/main" val="2621553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92600-0935-45C3-925E-2E5C87CB2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approaches: HLEG 7 requirements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BC8582-4B9E-414D-ACDC-965B9ABA2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448" y="1141750"/>
            <a:ext cx="3780492" cy="359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92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15FFF-E4F6-4D42-90F9-0BF08B8B1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approaches: OECD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4BFC4-30DD-4C3F-8475-F32C2E3F0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3246" y="1490472"/>
            <a:ext cx="5732103" cy="314225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Values-based principles</a:t>
            </a:r>
          </a:p>
          <a:p>
            <a:r>
              <a:rPr lang="en-US" dirty="0"/>
              <a:t>inclusive growth, sustainable development and well-being;</a:t>
            </a:r>
          </a:p>
          <a:p>
            <a:r>
              <a:rPr lang="en-US" dirty="0"/>
              <a:t>human-</a:t>
            </a:r>
            <a:r>
              <a:rPr lang="en-US" dirty="0" err="1"/>
              <a:t>centred</a:t>
            </a:r>
            <a:r>
              <a:rPr lang="en-US" dirty="0"/>
              <a:t> values and fairness;</a:t>
            </a:r>
          </a:p>
          <a:p>
            <a:r>
              <a:rPr lang="en-US" dirty="0"/>
              <a:t>transparency and </a:t>
            </a:r>
            <a:r>
              <a:rPr lang="en-US" dirty="0" err="1"/>
              <a:t>explainability</a:t>
            </a:r>
            <a:r>
              <a:rPr lang="en-US" dirty="0"/>
              <a:t>;</a:t>
            </a:r>
          </a:p>
          <a:p>
            <a:r>
              <a:rPr lang="en-US" dirty="0"/>
              <a:t>robustness, security and safety;</a:t>
            </a:r>
          </a:p>
          <a:p>
            <a:r>
              <a:rPr lang="en-US" dirty="0"/>
              <a:t>and accountability.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1E422A-5339-47B0-A59E-225B60B98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67" y="1292205"/>
            <a:ext cx="2298391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21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15FFF-E4F6-4D42-90F9-0BF08B8B1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approaches: OECD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4BFC4-30DD-4C3F-8475-F32C2E3F0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3246" y="1490472"/>
            <a:ext cx="5732103" cy="31422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Recommendations to policymakers</a:t>
            </a:r>
          </a:p>
          <a:p>
            <a:r>
              <a:rPr lang="en-US" dirty="0"/>
              <a:t>investing in AI research and development;</a:t>
            </a:r>
          </a:p>
          <a:p>
            <a:r>
              <a:rPr lang="en-GB" dirty="0"/>
              <a:t>fostering a digital ecosystem for AI;</a:t>
            </a:r>
          </a:p>
          <a:p>
            <a:r>
              <a:rPr lang="en-US" dirty="0"/>
              <a:t>shaping an enabling policy environment for AI;</a:t>
            </a:r>
          </a:p>
          <a:p>
            <a:r>
              <a:rPr lang="en-US" dirty="0"/>
              <a:t>building human capacity and preparing for </a:t>
            </a:r>
            <a:r>
              <a:rPr lang="en-US" dirty="0" err="1"/>
              <a:t>labour</a:t>
            </a:r>
            <a:r>
              <a:rPr lang="en-US" dirty="0"/>
              <a:t> market transformation;</a:t>
            </a:r>
          </a:p>
          <a:p>
            <a:r>
              <a:rPr lang="en-US" dirty="0"/>
              <a:t>and international co-operation for trustworthy AI.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1E422A-5339-47B0-A59E-225B60B98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67" y="1292205"/>
            <a:ext cx="2298391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09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The Centre for Computing and Social Responsibility </a:t>
            </a:r>
          </a:p>
        </p:txBody>
      </p:sp>
      <p:pic>
        <p:nvPicPr>
          <p:cNvPr id="307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8817" y="1600200"/>
            <a:ext cx="2068116" cy="3086100"/>
          </a:xfr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298452-44E4-47C4-AD57-17E1AC3DE31C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cxnSp>
        <p:nvCxnSpPr>
          <p:cNvPr id="3077" name="Straight Arrow Connector 6"/>
          <p:cNvCxnSpPr>
            <a:cxnSpLocks noChangeShapeType="1"/>
          </p:cNvCxnSpPr>
          <p:nvPr/>
        </p:nvCxnSpPr>
        <p:spPr bwMode="auto">
          <a:xfrm flipH="1">
            <a:off x="2681288" y="1707356"/>
            <a:ext cx="810816" cy="20526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3545682" y="1545431"/>
            <a:ext cx="35621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000000"/>
                </a:solidFill>
              </a:rPr>
              <a:t>De Montfort University, Leicester, UK</a:t>
            </a:r>
          </a:p>
        </p:txBody>
      </p:sp>
      <p:sp>
        <p:nvSpPr>
          <p:cNvPr id="3079" name="TextBox 9"/>
          <p:cNvSpPr txBox="1">
            <a:spLocks noChangeArrowheads="1"/>
          </p:cNvSpPr>
          <p:nvPr/>
        </p:nvSpPr>
        <p:spPr bwMode="auto">
          <a:xfrm>
            <a:off x="4002091" y="2121448"/>
            <a:ext cx="4111228" cy="240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>
                <a:solidFill>
                  <a:srgbClr val="000000"/>
                </a:solidFill>
              </a:rPr>
              <a:t>Overview: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Established 1996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Members</a:t>
            </a:r>
          </a:p>
          <a:p>
            <a:pPr marL="1200150" lvl="2" indent="-285750" eaLnBrk="1" hangingPunct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20 research active members</a:t>
            </a:r>
          </a:p>
          <a:p>
            <a:pPr marL="1200150" lvl="2" indent="-285750" eaLnBrk="1" hangingPunct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15+ visiting Profs und Research Associates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ETHICOMP conference series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Journal of Information, Ethics and Communication in Society, ORBIT journal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 ~6 live projects, EU, EPSRC, ESRC</a:t>
            </a:r>
          </a:p>
          <a:p>
            <a:pPr eaLnBrk="1" hangingPunct="1"/>
            <a:endParaRPr lang="en-GB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078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5DB76C-89F3-48BB-8BF8-CDAD83485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 of recent guidelines</a:t>
            </a:r>
            <a:endParaRPr lang="nl-NL" dirty="0"/>
          </a:p>
        </p:txBody>
      </p:sp>
      <p:graphicFrame>
        <p:nvGraphicFramePr>
          <p:cNvPr id="6" name="Tijdelijke aanduiding voor inhoud 5">
            <a:extLst>
              <a:ext uri="{FF2B5EF4-FFF2-40B4-BE49-F238E27FC236}">
                <a16:creationId xmlns:a16="http://schemas.microsoft.com/office/drawing/2014/main" id="{7F54A293-AB50-4812-8849-B20EC1FF3F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8507865"/>
              </p:ext>
            </p:extLst>
          </p:nvPr>
        </p:nvGraphicFramePr>
        <p:xfrm>
          <a:off x="1277635" y="1245870"/>
          <a:ext cx="6588730" cy="3163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746">
                  <a:extLst>
                    <a:ext uri="{9D8B030D-6E8A-4147-A177-3AD203B41FA5}">
                      <a16:colId xmlns:a16="http://schemas.microsoft.com/office/drawing/2014/main" val="3591395073"/>
                    </a:ext>
                  </a:extLst>
                </a:gridCol>
                <a:gridCol w="1317746">
                  <a:extLst>
                    <a:ext uri="{9D8B030D-6E8A-4147-A177-3AD203B41FA5}">
                      <a16:colId xmlns:a16="http://schemas.microsoft.com/office/drawing/2014/main" val="3963976655"/>
                    </a:ext>
                  </a:extLst>
                </a:gridCol>
                <a:gridCol w="1317746">
                  <a:extLst>
                    <a:ext uri="{9D8B030D-6E8A-4147-A177-3AD203B41FA5}">
                      <a16:colId xmlns:a16="http://schemas.microsoft.com/office/drawing/2014/main" val="446852260"/>
                    </a:ext>
                  </a:extLst>
                </a:gridCol>
                <a:gridCol w="1317746">
                  <a:extLst>
                    <a:ext uri="{9D8B030D-6E8A-4147-A177-3AD203B41FA5}">
                      <a16:colId xmlns:a16="http://schemas.microsoft.com/office/drawing/2014/main" val="2264609786"/>
                    </a:ext>
                  </a:extLst>
                </a:gridCol>
                <a:gridCol w="1317746">
                  <a:extLst>
                    <a:ext uri="{9D8B030D-6E8A-4147-A177-3AD203B41FA5}">
                      <a16:colId xmlns:a16="http://schemas.microsoft.com/office/drawing/2014/main" val="3493759164"/>
                    </a:ext>
                  </a:extLst>
                </a:gridCol>
              </a:tblGrid>
              <a:tr h="267341">
                <a:tc>
                  <a:txBody>
                    <a:bodyPr/>
                    <a:lstStyle/>
                    <a:p>
                      <a:endParaRPr lang="nl-NL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IEEE</a:t>
                      </a:r>
                      <a:endParaRPr lang="nl-NL" sz="1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HLEG</a:t>
                      </a:r>
                      <a:endParaRPr lang="nl-NL" sz="1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OECD</a:t>
                      </a:r>
                      <a:endParaRPr lang="nl-NL" sz="1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SIENNA/SHERPA</a:t>
                      </a:r>
                      <a:endParaRPr lang="nl-NL" sz="10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11176729"/>
                  </a:ext>
                </a:extLst>
              </a:tr>
              <a:tr h="267341">
                <a:tc>
                  <a:txBody>
                    <a:bodyPr/>
                    <a:lstStyle/>
                    <a:p>
                      <a:endParaRPr lang="nl-NL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l-NL" sz="1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l-NL" sz="1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l-NL" sz="1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nl-NL" sz="10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23738639"/>
                  </a:ext>
                </a:extLst>
              </a:tr>
              <a:tr h="267341">
                <a:tc>
                  <a:txBody>
                    <a:bodyPr/>
                    <a:lstStyle/>
                    <a:p>
                      <a:r>
                        <a:rPr lang="en-US" sz="1000" b="1" dirty="0"/>
                        <a:t>autonomy</a:t>
                      </a:r>
                      <a:endParaRPr lang="nl-NL" sz="1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5580274"/>
                  </a:ext>
                </a:extLst>
              </a:tr>
              <a:tr h="267341">
                <a:tc>
                  <a:txBody>
                    <a:bodyPr/>
                    <a:lstStyle/>
                    <a:p>
                      <a:r>
                        <a:rPr lang="en-US" sz="1000" b="1" dirty="0"/>
                        <a:t>freedom</a:t>
                      </a:r>
                      <a:endParaRPr lang="nl-NL" sz="1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96926543"/>
                  </a:ext>
                </a:extLst>
              </a:tr>
              <a:tr h="267341">
                <a:tc>
                  <a:txBody>
                    <a:bodyPr/>
                    <a:lstStyle/>
                    <a:p>
                      <a:r>
                        <a:rPr lang="en-US" sz="1000" b="1" dirty="0"/>
                        <a:t>dignity</a:t>
                      </a:r>
                      <a:endParaRPr lang="nl-NL" sz="1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52811284"/>
                  </a:ext>
                </a:extLst>
              </a:tr>
              <a:tr h="267341">
                <a:tc>
                  <a:txBody>
                    <a:bodyPr/>
                    <a:lstStyle/>
                    <a:p>
                      <a:r>
                        <a:rPr lang="en-US" sz="1000" b="1" dirty="0"/>
                        <a:t>privacy</a:t>
                      </a:r>
                      <a:endParaRPr lang="nl-NL" sz="1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07475331"/>
                  </a:ext>
                </a:extLst>
              </a:tr>
              <a:tr h="267341">
                <a:tc>
                  <a:txBody>
                    <a:bodyPr/>
                    <a:lstStyle/>
                    <a:p>
                      <a:r>
                        <a:rPr lang="en-US" sz="1000" b="1" dirty="0"/>
                        <a:t>safety/security</a:t>
                      </a:r>
                      <a:endParaRPr lang="nl-NL" sz="1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48998620"/>
                  </a:ext>
                </a:extLst>
              </a:tr>
              <a:tr h="267341">
                <a:tc>
                  <a:txBody>
                    <a:bodyPr/>
                    <a:lstStyle/>
                    <a:p>
                      <a:r>
                        <a:rPr lang="en-US" sz="1000" b="1" dirty="0"/>
                        <a:t>justice/fairness</a:t>
                      </a:r>
                      <a:endParaRPr lang="nl-NL" sz="1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224457"/>
                  </a:ext>
                </a:extLst>
              </a:tr>
              <a:tr h="267341">
                <a:tc>
                  <a:txBody>
                    <a:bodyPr/>
                    <a:lstStyle/>
                    <a:p>
                      <a:r>
                        <a:rPr lang="en-US" sz="1000" b="1" dirty="0"/>
                        <a:t>accountability</a:t>
                      </a:r>
                      <a:endParaRPr lang="nl-NL" sz="1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11867119"/>
                  </a:ext>
                </a:extLst>
              </a:tr>
              <a:tr h="267341">
                <a:tc>
                  <a:txBody>
                    <a:bodyPr/>
                    <a:lstStyle/>
                    <a:p>
                      <a:r>
                        <a:rPr lang="en-US" sz="1000" b="1" dirty="0"/>
                        <a:t>transparency</a:t>
                      </a:r>
                      <a:endParaRPr lang="nl-NL" sz="1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45328964"/>
                  </a:ext>
                </a:extLst>
              </a:tr>
              <a:tr h="267341">
                <a:tc>
                  <a:txBody>
                    <a:bodyPr/>
                    <a:lstStyle/>
                    <a:p>
                      <a:r>
                        <a:rPr lang="en-US" sz="1000" b="1" dirty="0" err="1"/>
                        <a:t>indiv</a:t>
                      </a:r>
                      <a:r>
                        <a:rPr lang="en-US" sz="1000" b="1" dirty="0"/>
                        <a:t>. well-being</a:t>
                      </a:r>
                      <a:endParaRPr lang="nl-NL" sz="1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04185109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r>
                        <a:rPr lang="en-US" sz="1000" b="1" dirty="0"/>
                        <a:t>soc/env well-b.</a:t>
                      </a:r>
                      <a:endParaRPr lang="nl-NL" sz="1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***</a:t>
                      </a:r>
                      <a:endParaRPr lang="nl-NL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390898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1588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5E430-6C14-4F1E-ABE8-FCDF96E84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Human rights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F18B14F-8764-4DF5-8FAD-0DF502263C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8931450"/>
              </p:ext>
            </p:extLst>
          </p:nvPr>
        </p:nvGraphicFramePr>
        <p:xfrm>
          <a:off x="1030369" y="1180018"/>
          <a:ext cx="7484981" cy="3156734"/>
        </p:xfrm>
        <a:graphic>
          <a:graphicData uri="http://schemas.openxmlformats.org/drawingml/2006/table">
            <a:tbl>
              <a:tblPr/>
              <a:tblGrid>
                <a:gridCol w="3554216">
                  <a:extLst>
                    <a:ext uri="{9D8B030D-6E8A-4147-A177-3AD203B41FA5}">
                      <a16:colId xmlns:a16="http://schemas.microsoft.com/office/drawing/2014/main" val="3175555369"/>
                    </a:ext>
                  </a:extLst>
                </a:gridCol>
                <a:gridCol w="2378664">
                  <a:extLst>
                    <a:ext uri="{9D8B030D-6E8A-4147-A177-3AD203B41FA5}">
                      <a16:colId xmlns:a16="http://schemas.microsoft.com/office/drawing/2014/main" val="1978113813"/>
                    </a:ext>
                  </a:extLst>
                </a:gridCol>
                <a:gridCol w="1552101">
                  <a:extLst>
                    <a:ext uri="{9D8B030D-6E8A-4147-A177-3AD203B41FA5}">
                      <a16:colId xmlns:a16="http://schemas.microsoft.com/office/drawing/2014/main" val="1564907503"/>
                    </a:ext>
                  </a:extLst>
                </a:gridCol>
              </a:tblGrid>
              <a:tr h="132534">
                <a:tc>
                  <a:txBody>
                    <a:bodyPr/>
                    <a:lstStyle/>
                    <a:p>
                      <a:pPr marL="1778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Rights</a:t>
                      </a:r>
                      <a:endParaRPr lang="en-GB" sz="1400" dirty="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1778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ECHR</a:t>
                      </a:r>
                      <a:endParaRPr lang="en-GB" sz="140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1778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EUCFR</a:t>
                      </a:r>
                      <a:endParaRPr lang="en-GB" sz="140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442992"/>
                  </a:ext>
                </a:extLst>
              </a:tr>
              <a:tr h="132534">
                <a:tc>
                  <a:txBody>
                    <a:bodyPr/>
                    <a:lstStyle/>
                    <a:p>
                      <a:pPr marL="292100" indent="-1143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Right to human dignity</a:t>
                      </a:r>
                      <a:endParaRPr lang="en-GB" sz="1400" dirty="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140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Article 1</a:t>
                      </a:r>
                      <a:endParaRPr lang="en-GB" sz="140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3200015"/>
                  </a:ext>
                </a:extLst>
              </a:tr>
              <a:tr h="132534">
                <a:tc>
                  <a:txBody>
                    <a:bodyPr/>
                    <a:lstStyle/>
                    <a:p>
                      <a:pPr marL="292100" indent="-1143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Right to liberty and security</a:t>
                      </a:r>
                      <a:endParaRPr lang="en-US" sz="1400" dirty="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Article 5</a:t>
                      </a:r>
                      <a:endParaRPr lang="en-GB" sz="140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Article 6</a:t>
                      </a:r>
                      <a:endParaRPr lang="en-GB" sz="1400" dirty="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6738162"/>
                  </a:ext>
                </a:extLst>
              </a:tr>
              <a:tr h="185549">
                <a:tc>
                  <a:txBody>
                    <a:bodyPr/>
                    <a:lstStyle/>
                    <a:p>
                      <a:pPr marL="292100" indent="-1143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Right to respect for private and family life</a:t>
                      </a:r>
                      <a:endParaRPr lang="en-US" sz="1400" dirty="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778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Article 8</a:t>
                      </a:r>
                      <a:endParaRPr lang="en-GB" sz="140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778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Article 7</a:t>
                      </a:r>
                      <a:endParaRPr lang="en-GB" sz="140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45843"/>
                  </a:ext>
                </a:extLst>
              </a:tr>
              <a:tr h="132534">
                <a:tc>
                  <a:txBody>
                    <a:bodyPr/>
                    <a:lstStyle/>
                    <a:p>
                      <a:pPr marL="292100" indent="-1143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Protection of personal data</a:t>
                      </a:r>
                      <a:endParaRPr lang="en-GB" sz="1400" dirty="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140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Article 8</a:t>
                      </a:r>
                      <a:endParaRPr lang="en-GB" sz="140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0460883"/>
                  </a:ext>
                </a:extLst>
              </a:tr>
              <a:tr h="185549">
                <a:tc>
                  <a:txBody>
                    <a:bodyPr/>
                    <a:lstStyle/>
                    <a:p>
                      <a:pPr marL="292100" indent="-1143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Freedom of thought, conscience and religion</a:t>
                      </a:r>
                      <a:endParaRPr lang="en-US" sz="1400" dirty="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778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Article 9</a:t>
                      </a:r>
                      <a:endParaRPr lang="en-GB" sz="140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778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Article 10</a:t>
                      </a:r>
                      <a:endParaRPr lang="en-GB" sz="140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112091"/>
                  </a:ext>
                </a:extLst>
              </a:tr>
              <a:tr h="185549">
                <a:tc>
                  <a:txBody>
                    <a:bodyPr/>
                    <a:lstStyle/>
                    <a:p>
                      <a:pPr marL="292100" indent="-1143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Prohibition of discrimination</a:t>
                      </a:r>
                      <a:endParaRPr lang="en-GB" sz="1400" dirty="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778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Article 14; Article 1, Protocol 12</a:t>
                      </a:r>
                      <a:endParaRPr lang="fr-FR" sz="140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778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Article 21</a:t>
                      </a:r>
                      <a:endParaRPr lang="en-GB" sz="1400" dirty="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275453"/>
                  </a:ext>
                </a:extLst>
              </a:tr>
              <a:tr h="132534">
                <a:tc>
                  <a:txBody>
                    <a:bodyPr/>
                    <a:lstStyle/>
                    <a:p>
                      <a:pPr marL="292100" indent="-1143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Right of property</a:t>
                      </a:r>
                      <a:endParaRPr lang="en-GB" sz="1400" dirty="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Article 1, Protocol 1</a:t>
                      </a:r>
                      <a:endParaRPr lang="en-GB" sz="140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Article 17</a:t>
                      </a:r>
                      <a:endParaRPr lang="en-GB" sz="140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79980"/>
                  </a:ext>
                </a:extLst>
              </a:tr>
              <a:tr h="132534">
                <a:tc>
                  <a:txBody>
                    <a:bodyPr/>
                    <a:lstStyle/>
                    <a:p>
                      <a:pPr marL="292100" indent="-1143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Right to education</a:t>
                      </a:r>
                      <a:endParaRPr lang="en-GB" sz="1400" dirty="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778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Article 1, Protocol 2</a:t>
                      </a:r>
                      <a:endParaRPr lang="en-GB" sz="1400" dirty="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778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Article 14</a:t>
                      </a:r>
                      <a:endParaRPr lang="en-GB" sz="140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710364"/>
                  </a:ext>
                </a:extLst>
              </a:tr>
              <a:tr h="185549">
                <a:tc>
                  <a:txBody>
                    <a:bodyPr/>
                    <a:lstStyle/>
                    <a:p>
                      <a:pPr marL="292100" indent="-1143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Right to free election</a:t>
                      </a:r>
                      <a:endParaRPr lang="en-GB" sz="1400" dirty="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Article 3, Protocol 1</a:t>
                      </a:r>
                      <a:endParaRPr lang="en-GB" sz="1400" dirty="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Articles 39-40</a:t>
                      </a:r>
                      <a:endParaRPr lang="en-GB" sz="140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3542769"/>
                  </a:ext>
                </a:extLst>
              </a:tr>
              <a:tr h="203899">
                <a:tc>
                  <a:txBody>
                    <a:bodyPr/>
                    <a:lstStyle/>
                    <a:p>
                      <a:pPr marL="292100" indent="-1143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Freedom to choose an occupation and right to engage in work</a:t>
                      </a:r>
                      <a:endParaRPr lang="en-US" sz="1400" dirty="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1400" dirty="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Article 15</a:t>
                      </a:r>
                      <a:endParaRPr lang="en-GB" sz="1400" dirty="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8837116"/>
                  </a:ext>
                </a:extLst>
              </a:tr>
              <a:tr h="132534">
                <a:tc>
                  <a:txBody>
                    <a:bodyPr/>
                    <a:lstStyle/>
                    <a:p>
                      <a:pPr marL="292100" indent="-1143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Consumer protection</a:t>
                      </a:r>
                      <a:endParaRPr lang="en-GB" sz="1400" dirty="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1400" dirty="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Article 38</a:t>
                      </a:r>
                      <a:endParaRPr lang="en-GB" sz="1400" dirty="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3266655"/>
                  </a:ext>
                </a:extLst>
              </a:tr>
              <a:tr h="132534">
                <a:tc>
                  <a:txBody>
                    <a:bodyPr/>
                    <a:lstStyle/>
                    <a:p>
                      <a:pPr marL="292100" indent="-1143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Right to good administration</a:t>
                      </a:r>
                      <a:endParaRPr lang="en-GB" sz="1400" dirty="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778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1400" dirty="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77800" rtl="0" fontAlgn="t"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Article 41</a:t>
                      </a:r>
                      <a:endParaRPr lang="en-GB" sz="1400" dirty="0">
                        <a:effectLst/>
                      </a:endParaRPr>
                    </a:p>
                  </a:txBody>
                  <a:tcPr marL="22939" marR="22939" marT="22939" marB="22939">
                    <a:lnL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1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62320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8117FD79-AA24-49FD-AACC-BD1B5DCCB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71604" y="806748"/>
            <a:ext cx="2590038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850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B00FBEC-9431-423F-9FB6-BB000A8F529B}"/>
              </a:ext>
            </a:extLst>
          </p:cNvPr>
          <p:cNvSpPr/>
          <p:nvPr/>
        </p:nvSpPr>
        <p:spPr>
          <a:xfrm>
            <a:off x="6319180" y="2694710"/>
            <a:ext cx="2570781" cy="2131236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GB" dirty="0"/>
              <a:t>Politics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D27113-B7E0-43E7-9660-9A9AB082131C}"/>
              </a:ext>
            </a:extLst>
          </p:cNvPr>
          <p:cNvSpPr/>
          <p:nvPr/>
        </p:nvSpPr>
        <p:spPr>
          <a:xfrm>
            <a:off x="6294009" y="440514"/>
            <a:ext cx="2570781" cy="2131236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dirty="0"/>
              <a:t>Human rights</a:t>
            </a:r>
          </a:p>
          <a:p>
            <a:pPr algn="ctr"/>
            <a:r>
              <a:rPr lang="en-GB" dirty="0"/>
              <a:t>Remedies often exit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AA42FA-7E42-40F3-AD95-2A8578A31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287" y="375047"/>
            <a:ext cx="7358063" cy="994172"/>
          </a:xfrm>
        </p:spPr>
        <p:txBody>
          <a:bodyPr/>
          <a:lstStyle/>
          <a:p>
            <a:r>
              <a:rPr lang="en-GB" dirty="0"/>
              <a:t>What do we mean by “Ethics of AI”?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BA42807-F73C-4CEE-A424-5999AF0AF70D}"/>
              </a:ext>
            </a:extLst>
          </p:cNvPr>
          <p:cNvSpPr/>
          <p:nvPr/>
        </p:nvSpPr>
        <p:spPr>
          <a:xfrm>
            <a:off x="328068" y="2176907"/>
            <a:ext cx="1996324" cy="11238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Ethics of AI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3CDDCC3-8EE3-4E0D-AC46-109A8CA68420}"/>
              </a:ext>
            </a:extLst>
          </p:cNvPr>
          <p:cNvSpPr/>
          <p:nvPr/>
        </p:nvSpPr>
        <p:spPr>
          <a:xfrm>
            <a:off x="3095727" y="1462671"/>
            <a:ext cx="2586115" cy="110907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Specific issues of machine learning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6EACF7-62D7-4401-96AD-61DBE51B6556}"/>
              </a:ext>
            </a:extLst>
          </p:cNvPr>
          <p:cNvSpPr/>
          <p:nvPr/>
        </p:nvSpPr>
        <p:spPr>
          <a:xfrm>
            <a:off x="2984043" y="3060561"/>
            <a:ext cx="2697799" cy="142744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General questions about living in a digital world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11BB3C0-C438-40DB-B444-D9E13E2E3F4A}"/>
              </a:ext>
            </a:extLst>
          </p:cNvPr>
          <p:cNvSpPr/>
          <p:nvPr/>
        </p:nvSpPr>
        <p:spPr>
          <a:xfrm>
            <a:off x="6453177" y="1046072"/>
            <a:ext cx="1849304" cy="31823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Bias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89E459-4209-41E1-993D-75B688B2459F}"/>
              </a:ext>
            </a:extLst>
          </p:cNvPr>
          <p:cNvSpPr/>
          <p:nvPr/>
        </p:nvSpPr>
        <p:spPr>
          <a:xfrm>
            <a:off x="6453177" y="1426514"/>
            <a:ext cx="1849304" cy="31823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Discrimination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1C0498-EDF2-43C7-BAA4-6A9E0A355D67}"/>
              </a:ext>
            </a:extLst>
          </p:cNvPr>
          <p:cNvSpPr/>
          <p:nvPr/>
        </p:nvSpPr>
        <p:spPr>
          <a:xfrm>
            <a:off x="6453177" y="1791316"/>
            <a:ext cx="1849304" cy="31823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Security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80DB7A9-3AC6-48FD-BBE7-1D4FA11723EF}"/>
              </a:ext>
            </a:extLst>
          </p:cNvPr>
          <p:cNvSpPr/>
          <p:nvPr/>
        </p:nvSpPr>
        <p:spPr>
          <a:xfrm>
            <a:off x="6453177" y="2156118"/>
            <a:ext cx="1849304" cy="31823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Data protection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E9BC8B-1F6E-44CF-9ECF-07661D687F56}"/>
              </a:ext>
            </a:extLst>
          </p:cNvPr>
          <p:cNvSpPr/>
          <p:nvPr/>
        </p:nvSpPr>
        <p:spPr>
          <a:xfrm>
            <a:off x="6453177" y="2874834"/>
            <a:ext cx="1849304" cy="31823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Autonomy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0A8FA91-97BB-4E87-B953-6F4078739DFA}"/>
              </a:ext>
            </a:extLst>
          </p:cNvPr>
          <p:cNvSpPr/>
          <p:nvPr/>
        </p:nvSpPr>
        <p:spPr>
          <a:xfrm>
            <a:off x="6453177" y="3247396"/>
            <a:ext cx="1849304" cy="31823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(Economic) Power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C59E8A9-1DE3-4782-940E-40C58EC4E2E0}"/>
              </a:ext>
            </a:extLst>
          </p:cNvPr>
          <p:cNvSpPr/>
          <p:nvPr/>
        </p:nvSpPr>
        <p:spPr>
          <a:xfrm>
            <a:off x="6453177" y="3619958"/>
            <a:ext cx="1849304" cy="31823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Warfare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BBC2C3D-90F4-4300-A99C-F2C513EAC96C}"/>
              </a:ext>
            </a:extLst>
          </p:cNvPr>
          <p:cNvSpPr/>
          <p:nvPr/>
        </p:nvSpPr>
        <p:spPr>
          <a:xfrm>
            <a:off x="6453177" y="3980151"/>
            <a:ext cx="1849304" cy="31823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Superintelligence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B2F944-02C4-4D1C-965E-1DE368047F79}"/>
              </a:ext>
            </a:extLst>
          </p:cNvPr>
          <p:cNvCxnSpPr>
            <a:endCxn id="5" idx="2"/>
          </p:cNvCxnSpPr>
          <p:nvPr/>
        </p:nvCxnSpPr>
        <p:spPr>
          <a:xfrm flipV="1">
            <a:off x="2163847" y="2017211"/>
            <a:ext cx="931880" cy="3979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2CC85F0-6531-413F-A3AE-DE961AF4B3B8}"/>
              </a:ext>
            </a:extLst>
          </p:cNvPr>
          <p:cNvCxnSpPr>
            <a:stCxn id="4" idx="5"/>
            <a:endCxn id="6" idx="2"/>
          </p:cNvCxnSpPr>
          <p:nvPr/>
        </p:nvCxnSpPr>
        <p:spPr>
          <a:xfrm>
            <a:off x="2032037" y="3136135"/>
            <a:ext cx="952006" cy="6381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03EE9DB-DAB9-45B5-9E61-B384448AEE04}"/>
              </a:ext>
            </a:extLst>
          </p:cNvPr>
          <p:cNvCxnSpPr>
            <a:endCxn id="7" idx="1"/>
          </p:cNvCxnSpPr>
          <p:nvPr/>
        </p:nvCxnSpPr>
        <p:spPr>
          <a:xfrm flipV="1">
            <a:off x="5507340" y="1205189"/>
            <a:ext cx="945837" cy="5395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59B3522-FAF9-4B83-84F0-3F84D16D3FD4}"/>
              </a:ext>
            </a:extLst>
          </p:cNvPr>
          <p:cNvCxnSpPr>
            <a:endCxn id="8" idx="1"/>
          </p:cNvCxnSpPr>
          <p:nvPr/>
        </p:nvCxnSpPr>
        <p:spPr>
          <a:xfrm flipV="1">
            <a:off x="5681842" y="1585631"/>
            <a:ext cx="771335" cy="281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DE7F63D-8CB8-4F68-8314-3CCC48F069A1}"/>
              </a:ext>
            </a:extLst>
          </p:cNvPr>
          <p:cNvCxnSpPr>
            <a:stCxn id="5" idx="6"/>
            <a:endCxn id="9" idx="1"/>
          </p:cNvCxnSpPr>
          <p:nvPr/>
        </p:nvCxnSpPr>
        <p:spPr>
          <a:xfrm flipV="1">
            <a:off x="5681842" y="1950433"/>
            <a:ext cx="771335" cy="667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DDD7C4-F41E-429B-A618-8CC5831694C7}"/>
              </a:ext>
            </a:extLst>
          </p:cNvPr>
          <p:cNvCxnSpPr>
            <a:endCxn id="10" idx="1"/>
          </p:cNvCxnSpPr>
          <p:nvPr/>
        </p:nvCxnSpPr>
        <p:spPr>
          <a:xfrm>
            <a:off x="5681842" y="2176907"/>
            <a:ext cx="771335" cy="1383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57C452F-6906-4EC1-93F2-DC1B46BBF4D5}"/>
              </a:ext>
            </a:extLst>
          </p:cNvPr>
          <p:cNvCxnSpPr>
            <a:endCxn id="11" idx="1"/>
          </p:cNvCxnSpPr>
          <p:nvPr/>
        </p:nvCxnSpPr>
        <p:spPr>
          <a:xfrm flipV="1">
            <a:off x="5507340" y="3033951"/>
            <a:ext cx="945837" cy="372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2CA6111-989A-4F67-B9B3-7C043A268207}"/>
              </a:ext>
            </a:extLst>
          </p:cNvPr>
          <p:cNvCxnSpPr>
            <a:endCxn id="12" idx="1"/>
          </p:cNvCxnSpPr>
          <p:nvPr/>
        </p:nvCxnSpPr>
        <p:spPr>
          <a:xfrm flipV="1">
            <a:off x="5681842" y="3406513"/>
            <a:ext cx="771335" cy="201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942C295-C654-4FF4-986A-4BB8A4EE5E70}"/>
              </a:ext>
            </a:extLst>
          </p:cNvPr>
          <p:cNvCxnSpPr>
            <a:stCxn id="6" idx="6"/>
            <a:endCxn id="13" idx="1"/>
          </p:cNvCxnSpPr>
          <p:nvPr/>
        </p:nvCxnSpPr>
        <p:spPr>
          <a:xfrm>
            <a:off x="5681842" y="3774282"/>
            <a:ext cx="771335" cy="47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F9B5579-2979-416D-ABA7-D7FB1C38D5C1}"/>
              </a:ext>
            </a:extLst>
          </p:cNvPr>
          <p:cNvCxnSpPr>
            <a:endCxn id="14" idx="1"/>
          </p:cNvCxnSpPr>
          <p:nvPr/>
        </p:nvCxnSpPr>
        <p:spPr>
          <a:xfrm>
            <a:off x="5681842" y="3911582"/>
            <a:ext cx="771335" cy="2276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23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C380D-163E-4EF7-B9BF-45E33C5EA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Existing remedies for specific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97FFD-D322-4A9E-A75C-F45B7DF23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90472"/>
            <a:ext cx="4884448" cy="3142250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US" dirty="0"/>
              <a:t>Risk management (Clarke)</a:t>
            </a:r>
          </a:p>
          <a:p>
            <a:pPr fontAlgn="base"/>
            <a:r>
              <a:rPr lang="en-US" dirty="0"/>
              <a:t>Information governance (ISO)</a:t>
            </a:r>
          </a:p>
          <a:p>
            <a:pPr fontAlgn="base"/>
            <a:r>
              <a:rPr lang="en-US" dirty="0"/>
              <a:t>Development methodologies (e.g. value-sensitive design)</a:t>
            </a:r>
          </a:p>
          <a:p>
            <a:pPr fontAlgn="base"/>
            <a:r>
              <a:rPr lang="en-US" dirty="0"/>
              <a:t>ICT professionalism, including guidelines</a:t>
            </a:r>
          </a:p>
          <a:p>
            <a:pPr fontAlgn="base"/>
            <a:r>
              <a:rPr lang="en-US" dirty="0"/>
              <a:t>Product liability (something ICT companies are  not used to)</a:t>
            </a:r>
          </a:p>
          <a:p>
            <a:r>
              <a:rPr lang="en-US" dirty="0"/>
              <a:t>Data Protection law</a:t>
            </a:r>
          </a:p>
          <a:p>
            <a:r>
              <a:rPr lang="en-US" dirty="0"/>
              <a:t>Competition law</a:t>
            </a:r>
          </a:p>
          <a:p>
            <a:r>
              <a:rPr lang="en-GB" dirty="0"/>
              <a:t>Human rights law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0148A7-C520-4472-9BC1-D0A093DD3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621" y="1369219"/>
            <a:ext cx="3880379" cy="262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09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808CF-5FAF-4174-912C-2E7C7E87E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questions about a digital society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5999A-F43F-4875-93AB-ABDE29EFA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90472"/>
            <a:ext cx="4050506" cy="3142250"/>
          </a:xfrm>
        </p:spPr>
        <p:txBody>
          <a:bodyPr/>
          <a:lstStyle/>
          <a:p>
            <a:r>
              <a:rPr lang="en-US" dirty="0"/>
              <a:t>Human rights in business: </a:t>
            </a:r>
          </a:p>
          <a:p>
            <a:pPr lvl="1"/>
            <a:r>
              <a:rPr lang="en-US" dirty="0"/>
              <a:t>CSR; </a:t>
            </a:r>
          </a:p>
          <a:p>
            <a:pPr lvl="1"/>
            <a:r>
              <a:rPr lang="en-US" dirty="0"/>
              <a:t>OECD guidelines </a:t>
            </a:r>
          </a:p>
          <a:p>
            <a:r>
              <a:rPr lang="en-GB" dirty="0"/>
              <a:t>Public engagement</a:t>
            </a:r>
          </a:p>
          <a:p>
            <a:r>
              <a:rPr lang="en-GB" dirty="0"/>
              <a:t>Representative democracy</a:t>
            </a:r>
          </a:p>
          <a:p>
            <a:r>
              <a:rPr lang="en-GB" dirty="0"/>
              <a:t>How to deal with the international nature of technology?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488081-F8EB-436B-9695-6D9EE4B4B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687" y="1554765"/>
            <a:ext cx="4407244" cy="229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775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644BC-6BCE-49FF-A6C2-7A934E04C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Observations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B5701-63AE-40B3-9AE0-0E561B2CD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90472"/>
            <a:ext cx="5036344" cy="3142250"/>
          </a:xfrm>
        </p:spPr>
        <p:txBody>
          <a:bodyPr/>
          <a:lstStyle/>
          <a:p>
            <a:r>
              <a:rPr lang="en-GB" dirty="0"/>
              <a:t>Pervasive technocentric and techno-optimistic view</a:t>
            </a:r>
          </a:p>
          <a:p>
            <a:r>
              <a:rPr lang="en-GB" dirty="0"/>
              <a:t>What is new, what is specific to AI?</a:t>
            </a:r>
          </a:p>
          <a:p>
            <a:pPr lvl="1"/>
            <a:r>
              <a:rPr lang="en-GB" dirty="0"/>
              <a:t>Lack of conceptual clarity</a:t>
            </a:r>
          </a:p>
          <a:p>
            <a:pPr lvl="1"/>
            <a:r>
              <a:rPr lang="en-GB" dirty="0"/>
              <a:t>AI is part of computer science</a:t>
            </a:r>
          </a:p>
          <a:p>
            <a:pPr lvl="1"/>
            <a:r>
              <a:rPr lang="en-GB" dirty="0"/>
              <a:t>What happened to computer ethics, info ethics, ethics of technology?</a:t>
            </a:r>
          </a:p>
          <a:p>
            <a:r>
              <a:rPr lang="en-GB" dirty="0"/>
              <a:t>What is the role of ethics, ethical principles?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35ED6A-FA73-48FA-A3F6-32E53C00B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258" y="1582638"/>
            <a:ext cx="2256796" cy="197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66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88ECE-8E63-4ADE-8971-389329632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2688F-13F2-4EE8-A695-2C734BBCB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90472"/>
            <a:ext cx="4857750" cy="314225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Look beyond the hype</a:t>
            </a:r>
          </a:p>
          <a:p>
            <a:pPr lvl="1"/>
            <a:r>
              <a:rPr lang="en-GB" dirty="0"/>
              <a:t>What is really new?</a:t>
            </a:r>
          </a:p>
          <a:p>
            <a:pPr lvl="1"/>
            <a:r>
              <a:rPr lang="en-GB" dirty="0"/>
              <a:t>Which issues can be addressed with existing measures?</a:t>
            </a:r>
          </a:p>
          <a:p>
            <a:r>
              <a:rPr lang="en-GB" dirty="0"/>
              <a:t>Clarify the role of ethics</a:t>
            </a:r>
          </a:p>
          <a:p>
            <a:pPr lvl="1"/>
            <a:r>
              <a:rPr lang="en-GB" dirty="0"/>
              <a:t>Ethics / rights / laws</a:t>
            </a:r>
          </a:p>
          <a:p>
            <a:pPr lvl="1"/>
            <a:r>
              <a:rPr lang="en-GB" dirty="0"/>
              <a:t>Gaps in the law (policy vacuum)</a:t>
            </a:r>
          </a:p>
          <a:p>
            <a:pPr lvl="1"/>
            <a:r>
              <a:rPr lang="en-GB" dirty="0"/>
              <a:t>Interpretation of the law</a:t>
            </a:r>
          </a:p>
          <a:p>
            <a:pPr lvl="1"/>
            <a:r>
              <a:rPr lang="en-GB" dirty="0"/>
              <a:t>Larger scale / social issues</a:t>
            </a:r>
          </a:p>
          <a:p>
            <a:r>
              <a:rPr lang="en-GB" dirty="0"/>
              <a:t>Don’t look at AI or big data in isolation</a:t>
            </a:r>
          </a:p>
          <a:p>
            <a:r>
              <a:rPr lang="en-GB" dirty="0"/>
              <a:t>Is technical innovation subject to democratic oversight?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4FDB07-714D-461F-835C-3F7ADE05E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534" y="1555528"/>
            <a:ext cx="2953952" cy="188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22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1422118" y="336830"/>
            <a:ext cx="68409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633"/>
              </a:buClr>
              <a:buSzPts val="3800"/>
              <a:buFont typeface="Calibri"/>
              <a:buNone/>
            </a:pPr>
            <a:r>
              <a:rPr lang="en-US" sz="3800">
                <a:solidFill>
                  <a:srgbClr val="0070C0"/>
                </a:solidFill>
              </a:rPr>
              <a:t>Smart Information Systems</a:t>
            </a:r>
            <a:endParaRPr sz="3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" name="Google Shape;60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0611" y="1076733"/>
            <a:ext cx="6182776" cy="3659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62B19-5298-422F-8059-8A7563B10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286" y="211231"/>
            <a:ext cx="7358063" cy="994172"/>
          </a:xfrm>
        </p:spPr>
        <p:txBody>
          <a:bodyPr/>
          <a:lstStyle/>
          <a:p>
            <a:r>
              <a:rPr lang="en-GB" dirty="0"/>
              <a:t>What can I say that is novel?</a:t>
            </a:r>
          </a:p>
        </p:txBody>
      </p:sp>
      <p:pic>
        <p:nvPicPr>
          <p:cNvPr id="4" name="Google Shape;131;p19">
            <a:extLst>
              <a:ext uri="{FF2B5EF4-FFF2-40B4-BE49-F238E27FC236}">
                <a16:creationId xmlns:a16="http://schemas.microsoft.com/office/drawing/2014/main" id="{F57501B7-2155-4612-9CCD-05CD6A631BB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39160" y="1006244"/>
            <a:ext cx="1293019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2;p19">
            <a:extLst>
              <a:ext uri="{FF2B5EF4-FFF2-40B4-BE49-F238E27FC236}">
                <a16:creationId xmlns:a16="http://schemas.microsoft.com/office/drawing/2014/main" id="{0FEBC8C5-48D1-49C2-877B-247938DE3EB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6468" y="969012"/>
            <a:ext cx="1228725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3;p19">
            <a:extLst>
              <a:ext uri="{FF2B5EF4-FFF2-40B4-BE49-F238E27FC236}">
                <a16:creationId xmlns:a16="http://schemas.microsoft.com/office/drawing/2014/main" id="{A1DF6987-5EEB-4F01-98DF-35B0C3A2F2F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9161" y="1166600"/>
            <a:ext cx="1285875" cy="1721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4;p19">
            <a:extLst>
              <a:ext uri="{FF2B5EF4-FFF2-40B4-BE49-F238E27FC236}">
                <a16:creationId xmlns:a16="http://schemas.microsoft.com/office/drawing/2014/main" id="{AFB79305-6B2D-4CCA-B12D-FF952436921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50740" y="2876693"/>
            <a:ext cx="1342806" cy="1748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5;p19">
            <a:extLst>
              <a:ext uri="{FF2B5EF4-FFF2-40B4-BE49-F238E27FC236}">
                <a16:creationId xmlns:a16="http://schemas.microsoft.com/office/drawing/2014/main" id="{FC9B5736-42BB-4BD7-BF0A-AE543F5F60D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5200" y="2749643"/>
            <a:ext cx="1397962" cy="1959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6;p19">
            <a:extLst>
              <a:ext uri="{FF2B5EF4-FFF2-40B4-BE49-F238E27FC236}">
                <a16:creationId xmlns:a16="http://schemas.microsoft.com/office/drawing/2014/main" id="{A3C9C6CA-BD56-4394-B5D8-AA3F9CC6866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94511" y="969012"/>
            <a:ext cx="1235869" cy="1585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19">
            <a:extLst>
              <a:ext uri="{FF2B5EF4-FFF2-40B4-BE49-F238E27FC236}">
                <a16:creationId xmlns:a16="http://schemas.microsoft.com/office/drawing/2014/main" id="{024846EE-631D-463A-8393-4E2A488780C6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65924" y="3148890"/>
            <a:ext cx="1364456" cy="176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8;p19">
            <a:extLst>
              <a:ext uri="{FF2B5EF4-FFF2-40B4-BE49-F238E27FC236}">
                <a16:creationId xmlns:a16="http://schemas.microsoft.com/office/drawing/2014/main" id="{628DE788-A78C-4EA3-86AC-7E9CAAC8F72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68059" y="2093837"/>
            <a:ext cx="1164431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9;p19">
            <a:extLst>
              <a:ext uri="{FF2B5EF4-FFF2-40B4-BE49-F238E27FC236}">
                <a16:creationId xmlns:a16="http://schemas.microsoft.com/office/drawing/2014/main" id="{B2DFA225-072F-428D-8D9A-9AA2E6EA1C5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06038" y="3424938"/>
            <a:ext cx="1528763" cy="1507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40;p19">
            <a:extLst>
              <a:ext uri="{FF2B5EF4-FFF2-40B4-BE49-F238E27FC236}">
                <a16:creationId xmlns:a16="http://schemas.microsoft.com/office/drawing/2014/main" id="{1499A5D1-BCAC-4A04-A96D-E43894ADE79D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90882" y="2554925"/>
            <a:ext cx="1581094" cy="215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1;p19">
            <a:extLst>
              <a:ext uri="{FF2B5EF4-FFF2-40B4-BE49-F238E27FC236}">
                <a16:creationId xmlns:a16="http://schemas.microsoft.com/office/drawing/2014/main" id="{5776ED92-A627-45EC-BBA2-DFE5A49DE2A8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7088" y="3870525"/>
            <a:ext cx="2112600" cy="127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3C1C26-9FEC-4B30-81D0-79C2954973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504" y="1361352"/>
            <a:ext cx="1813652" cy="25840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4AA3A0-3CEE-4332-A0A0-A218CBA680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23435" y="0"/>
            <a:ext cx="2297082" cy="32789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E63ACB-7243-464C-B3E0-A2817292A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66486" y="1268642"/>
            <a:ext cx="1780117" cy="23006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39C4A-F9FD-4655-803A-B80152805AF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54621" y="3569278"/>
            <a:ext cx="2459805" cy="157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27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A42FA-7E42-40F3-AD95-2A8578A31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287" y="375047"/>
            <a:ext cx="7358063" cy="994172"/>
          </a:xfrm>
        </p:spPr>
        <p:txBody>
          <a:bodyPr/>
          <a:lstStyle/>
          <a:p>
            <a:r>
              <a:rPr lang="en-GB" dirty="0"/>
              <a:t>What do we mean by “Ethics of AI”?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BA42807-F73C-4CEE-A424-5999AF0AF70D}"/>
              </a:ext>
            </a:extLst>
          </p:cNvPr>
          <p:cNvSpPr/>
          <p:nvPr/>
        </p:nvSpPr>
        <p:spPr>
          <a:xfrm>
            <a:off x="328068" y="2176907"/>
            <a:ext cx="1996324" cy="11238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Ethics of AI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3CDDCC3-8EE3-4E0D-AC46-109A8CA68420}"/>
              </a:ext>
            </a:extLst>
          </p:cNvPr>
          <p:cNvSpPr/>
          <p:nvPr/>
        </p:nvSpPr>
        <p:spPr>
          <a:xfrm>
            <a:off x="3095727" y="1462671"/>
            <a:ext cx="2586115" cy="110907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Specific issues of machine learning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6EACF7-62D7-4401-96AD-61DBE51B6556}"/>
              </a:ext>
            </a:extLst>
          </p:cNvPr>
          <p:cNvSpPr/>
          <p:nvPr/>
        </p:nvSpPr>
        <p:spPr>
          <a:xfrm>
            <a:off x="2984043" y="3060561"/>
            <a:ext cx="2697799" cy="142744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General questions about living in a digital world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11BB3C0-C438-40DB-B444-D9E13E2E3F4A}"/>
              </a:ext>
            </a:extLst>
          </p:cNvPr>
          <p:cNvSpPr/>
          <p:nvPr/>
        </p:nvSpPr>
        <p:spPr>
          <a:xfrm>
            <a:off x="6453177" y="1046072"/>
            <a:ext cx="1849304" cy="31823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Bias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89E459-4209-41E1-993D-75B688B2459F}"/>
              </a:ext>
            </a:extLst>
          </p:cNvPr>
          <p:cNvSpPr/>
          <p:nvPr/>
        </p:nvSpPr>
        <p:spPr>
          <a:xfrm>
            <a:off x="6453177" y="1426514"/>
            <a:ext cx="1849304" cy="31823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Discrimination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1C0498-EDF2-43C7-BAA4-6A9E0A355D67}"/>
              </a:ext>
            </a:extLst>
          </p:cNvPr>
          <p:cNvSpPr/>
          <p:nvPr/>
        </p:nvSpPr>
        <p:spPr>
          <a:xfrm>
            <a:off x="6453177" y="1791316"/>
            <a:ext cx="1849304" cy="31823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Security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80DB7A9-3AC6-48FD-BBE7-1D4FA11723EF}"/>
              </a:ext>
            </a:extLst>
          </p:cNvPr>
          <p:cNvSpPr/>
          <p:nvPr/>
        </p:nvSpPr>
        <p:spPr>
          <a:xfrm>
            <a:off x="6453177" y="2156118"/>
            <a:ext cx="1849304" cy="31823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Data protection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E9BC8B-1F6E-44CF-9ECF-07661D687F56}"/>
              </a:ext>
            </a:extLst>
          </p:cNvPr>
          <p:cNvSpPr/>
          <p:nvPr/>
        </p:nvSpPr>
        <p:spPr>
          <a:xfrm>
            <a:off x="6453177" y="2874834"/>
            <a:ext cx="1849304" cy="31823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Autonomy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0A8FA91-97BB-4E87-B953-6F4078739DFA}"/>
              </a:ext>
            </a:extLst>
          </p:cNvPr>
          <p:cNvSpPr/>
          <p:nvPr/>
        </p:nvSpPr>
        <p:spPr>
          <a:xfrm>
            <a:off x="6453177" y="3247396"/>
            <a:ext cx="1849304" cy="31823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(Economic) Power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C59E8A9-1DE3-4782-940E-40C58EC4E2E0}"/>
              </a:ext>
            </a:extLst>
          </p:cNvPr>
          <p:cNvSpPr/>
          <p:nvPr/>
        </p:nvSpPr>
        <p:spPr>
          <a:xfrm>
            <a:off x="6453177" y="3619958"/>
            <a:ext cx="1849304" cy="31823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Warfare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BBC2C3D-90F4-4300-A99C-F2C513EAC96C}"/>
              </a:ext>
            </a:extLst>
          </p:cNvPr>
          <p:cNvSpPr/>
          <p:nvPr/>
        </p:nvSpPr>
        <p:spPr>
          <a:xfrm>
            <a:off x="6453177" y="3980151"/>
            <a:ext cx="1849304" cy="31823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Superintelligence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B2F944-02C4-4D1C-965E-1DE368047F79}"/>
              </a:ext>
            </a:extLst>
          </p:cNvPr>
          <p:cNvCxnSpPr>
            <a:endCxn id="5" idx="2"/>
          </p:cNvCxnSpPr>
          <p:nvPr/>
        </p:nvCxnSpPr>
        <p:spPr>
          <a:xfrm flipV="1">
            <a:off x="2163847" y="2017211"/>
            <a:ext cx="931880" cy="3979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2CC85F0-6531-413F-A3AE-DE961AF4B3B8}"/>
              </a:ext>
            </a:extLst>
          </p:cNvPr>
          <p:cNvCxnSpPr>
            <a:stCxn id="4" idx="5"/>
            <a:endCxn id="6" idx="2"/>
          </p:cNvCxnSpPr>
          <p:nvPr/>
        </p:nvCxnSpPr>
        <p:spPr>
          <a:xfrm>
            <a:off x="2032037" y="3136135"/>
            <a:ext cx="952006" cy="6381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03EE9DB-DAB9-45B5-9E61-B384448AEE04}"/>
              </a:ext>
            </a:extLst>
          </p:cNvPr>
          <p:cNvCxnSpPr>
            <a:endCxn id="7" idx="1"/>
          </p:cNvCxnSpPr>
          <p:nvPr/>
        </p:nvCxnSpPr>
        <p:spPr>
          <a:xfrm flipV="1">
            <a:off x="5507340" y="1205189"/>
            <a:ext cx="945837" cy="5395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59B3522-FAF9-4B83-84F0-3F84D16D3FD4}"/>
              </a:ext>
            </a:extLst>
          </p:cNvPr>
          <p:cNvCxnSpPr>
            <a:endCxn id="8" idx="1"/>
          </p:cNvCxnSpPr>
          <p:nvPr/>
        </p:nvCxnSpPr>
        <p:spPr>
          <a:xfrm flipV="1">
            <a:off x="5681842" y="1585631"/>
            <a:ext cx="771335" cy="281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DE7F63D-8CB8-4F68-8314-3CCC48F069A1}"/>
              </a:ext>
            </a:extLst>
          </p:cNvPr>
          <p:cNvCxnSpPr>
            <a:stCxn id="5" idx="6"/>
            <a:endCxn id="9" idx="1"/>
          </p:cNvCxnSpPr>
          <p:nvPr/>
        </p:nvCxnSpPr>
        <p:spPr>
          <a:xfrm flipV="1">
            <a:off x="5681842" y="1950433"/>
            <a:ext cx="771335" cy="667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DDD7C4-F41E-429B-A618-8CC5831694C7}"/>
              </a:ext>
            </a:extLst>
          </p:cNvPr>
          <p:cNvCxnSpPr>
            <a:endCxn id="10" idx="1"/>
          </p:cNvCxnSpPr>
          <p:nvPr/>
        </p:nvCxnSpPr>
        <p:spPr>
          <a:xfrm>
            <a:off x="5681842" y="2176907"/>
            <a:ext cx="771335" cy="1383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57C452F-6906-4EC1-93F2-DC1B46BBF4D5}"/>
              </a:ext>
            </a:extLst>
          </p:cNvPr>
          <p:cNvCxnSpPr>
            <a:endCxn id="11" idx="1"/>
          </p:cNvCxnSpPr>
          <p:nvPr/>
        </p:nvCxnSpPr>
        <p:spPr>
          <a:xfrm flipV="1">
            <a:off x="5507340" y="3033951"/>
            <a:ext cx="945837" cy="372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2CA6111-989A-4F67-B9B3-7C043A268207}"/>
              </a:ext>
            </a:extLst>
          </p:cNvPr>
          <p:cNvCxnSpPr>
            <a:endCxn id="12" idx="1"/>
          </p:cNvCxnSpPr>
          <p:nvPr/>
        </p:nvCxnSpPr>
        <p:spPr>
          <a:xfrm flipV="1">
            <a:off x="5681842" y="3406513"/>
            <a:ext cx="771335" cy="201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942C295-C654-4FF4-986A-4BB8A4EE5E70}"/>
              </a:ext>
            </a:extLst>
          </p:cNvPr>
          <p:cNvCxnSpPr>
            <a:stCxn id="6" idx="6"/>
            <a:endCxn id="13" idx="1"/>
          </p:cNvCxnSpPr>
          <p:nvPr/>
        </p:nvCxnSpPr>
        <p:spPr>
          <a:xfrm>
            <a:off x="5681842" y="3774282"/>
            <a:ext cx="771335" cy="47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F9B5579-2979-416D-ABA7-D7FB1C38D5C1}"/>
              </a:ext>
            </a:extLst>
          </p:cNvPr>
          <p:cNvCxnSpPr>
            <a:endCxn id="14" idx="1"/>
          </p:cNvCxnSpPr>
          <p:nvPr/>
        </p:nvCxnSpPr>
        <p:spPr>
          <a:xfrm>
            <a:off x="5681842" y="3911582"/>
            <a:ext cx="771335" cy="2276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39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>
            <a:off x="1575452" y="433307"/>
            <a:ext cx="6347700" cy="742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Desired outcomes</a:t>
            </a:r>
            <a:endParaRPr dirty="0"/>
          </a:p>
        </p:txBody>
      </p:sp>
      <p:sp>
        <p:nvSpPr>
          <p:cNvPr id="66" name="Google Shape;66;p11"/>
          <p:cNvSpPr txBox="1">
            <a:spLocks noGrp="1"/>
          </p:cNvSpPr>
          <p:nvPr>
            <p:ph idx="1"/>
          </p:nvPr>
        </p:nvSpPr>
        <p:spPr>
          <a:xfrm>
            <a:off x="829600" y="874475"/>
            <a:ext cx="54681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381000">
              <a:buSzPts val="2400"/>
            </a:pPr>
            <a:r>
              <a:rPr lang="en-US" sz="2400" dirty="0">
                <a:solidFill>
                  <a:srgbClr val="953734"/>
                </a:solidFill>
              </a:rPr>
              <a:t>Economic growth</a:t>
            </a:r>
            <a:r>
              <a:rPr lang="en-US" sz="2400" dirty="0"/>
              <a:t> for all</a:t>
            </a:r>
          </a:p>
          <a:p>
            <a:pPr marL="457200" lvl="0" indent="-381000" algn="l" rtl="0">
              <a:spcBef>
                <a:spcPts val="64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Addressing </a:t>
            </a:r>
            <a:r>
              <a:rPr lang="en-US" sz="2400" dirty="0">
                <a:solidFill>
                  <a:srgbClr val="953734"/>
                </a:solidFill>
              </a:rPr>
              <a:t>global challenges</a:t>
            </a:r>
            <a:r>
              <a:rPr lang="en-US" sz="2400" dirty="0"/>
              <a:t> (Sustainable Development Goals) &amp; societal missions </a:t>
            </a:r>
            <a:endParaRPr sz="2400" dirty="0"/>
          </a:p>
          <a:p>
            <a:pPr marL="457200" lvl="0" indent="-381000" algn="l" rtl="0">
              <a:spcBef>
                <a:spcPts val="700"/>
              </a:spcBef>
              <a:spcAft>
                <a:spcPts val="0"/>
              </a:spcAft>
              <a:buClr>
                <a:srgbClr val="953734"/>
              </a:buClr>
              <a:buSzPts val="2400"/>
              <a:buChar char="•"/>
            </a:pPr>
            <a:r>
              <a:rPr lang="en-US" sz="2400" dirty="0">
                <a:solidFill>
                  <a:srgbClr val="953734"/>
                </a:solidFill>
              </a:rPr>
              <a:t>Better (</a:t>
            </a:r>
            <a:r>
              <a:rPr lang="en-US" sz="2400" dirty="0" err="1">
                <a:solidFill>
                  <a:srgbClr val="953734"/>
                </a:solidFill>
              </a:rPr>
              <a:t>personalised</a:t>
            </a:r>
            <a:r>
              <a:rPr lang="en-US" sz="2400" dirty="0">
                <a:solidFill>
                  <a:srgbClr val="953734"/>
                </a:solidFill>
              </a:rPr>
              <a:t>) services</a:t>
            </a:r>
            <a:endParaRPr sz="2400" dirty="0">
              <a:solidFill>
                <a:srgbClr val="953734"/>
              </a:solidFill>
            </a:endParaRPr>
          </a:p>
          <a:p>
            <a:pPr marL="457200" lvl="0" indent="-381000" algn="l" rtl="0">
              <a:spcBef>
                <a:spcPts val="70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Increased </a:t>
            </a:r>
            <a:r>
              <a:rPr lang="en-US" sz="2400" dirty="0">
                <a:solidFill>
                  <a:srgbClr val="953734"/>
                </a:solidFill>
              </a:rPr>
              <a:t>human capabilities</a:t>
            </a:r>
            <a:r>
              <a:rPr lang="en-US" sz="2400" dirty="0"/>
              <a:t> (compensate disabilities)</a:t>
            </a:r>
            <a:endParaRPr sz="2400" dirty="0"/>
          </a:p>
          <a:p>
            <a:pPr marL="457200" lvl="0" indent="-381000" algn="l" rtl="0">
              <a:spcBef>
                <a:spcPts val="70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>
                <a:solidFill>
                  <a:srgbClr val="953734"/>
                </a:solidFill>
              </a:rPr>
              <a:t>Inclusion</a:t>
            </a:r>
            <a:r>
              <a:rPr lang="en-US" sz="2400" dirty="0"/>
              <a:t> &amp; democratic participation</a:t>
            </a:r>
            <a:endParaRPr sz="2400" dirty="0"/>
          </a:p>
          <a:p>
            <a:pPr marL="457200" lvl="0" indent="-381000" algn="l" rtl="0">
              <a:spcBef>
                <a:spcPts val="700"/>
              </a:spcBef>
              <a:spcAft>
                <a:spcPts val="700"/>
              </a:spcAft>
              <a:buSzPts val="2400"/>
              <a:buChar char="•"/>
            </a:pPr>
            <a:r>
              <a:rPr lang="en-US" sz="2400" dirty="0">
                <a:solidFill>
                  <a:srgbClr val="953734"/>
                </a:solidFill>
              </a:rPr>
              <a:t>Empowerment</a:t>
            </a:r>
            <a:r>
              <a:rPr lang="en-US" sz="2400" dirty="0"/>
              <a:t> </a:t>
            </a:r>
            <a:endParaRPr sz="2400" dirty="0"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9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/>
                </a:buClr>
                <a:buSzPts val="900"/>
                <a:buFont typeface="Calibri"/>
                <a:buNone/>
                <a:tabLst/>
                <a:defRPr/>
              </a:pPr>
              <a:t>6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68" name="Google Shape;68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5125" y="1876579"/>
            <a:ext cx="3108880" cy="1899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3197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3AE975-B1B6-42DD-97A7-60C803B51CAE}"/>
              </a:ext>
            </a:extLst>
          </p:cNvPr>
          <p:cNvSpPr/>
          <p:nvPr/>
        </p:nvSpPr>
        <p:spPr>
          <a:xfrm>
            <a:off x="3276779" y="2571750"/>
            <a:ext cx="1669518" cy="10559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AI – social and conceptual reality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921C3D-7B20-4C2E-ABCD-88C3F32CD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Understanding AI – A Multimethod Approach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A47AC2D-9321-4658-9F40-4CCCD41FB20D}"/>
              </a:ext>
            </a:extLst>
          </p:cNvPr>
          <p:cNvSpPr/>
          <p:nvPr/>
        </p:nvSpPr>
        <p:spPr>
          <a:xfrm>
            <a:off x="825910" y="1462671"/>
            <a:ext cx="1604624" cy="110907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10 Case studies</a:t>
            </a:r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E438FE3-4A4C-46D3-9BEC-05ED194A47E8}"/>
              </a:ext>
            </a:extLst>
          </p:cNvPr>
          <p:cNvSpPr/>
          <p:nvPr/>
        </p:nvSpPr>
        <p:spPr>
          <a:xfrm>
            <a:off x="2984046" y="1018967"/>
            <a:ext cx="2237016" cy="110907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5 Scenarios</a:t>
            </a:r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5657F81-520E-49ED-95B2-24C9E4CA3096}"/>
              </a:ext>
            </a:extLst>
          </p:cNvPr>
          <p:cNvSpPr/>
          <p:nvPr/>
        </p:nvSpPr>
        <p:spPr>
          <a:xfrm>
            <a:off x="1139461" y="3367672"/>
            <a:ext cx="1604624" cy="110907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Human rights</a:t>
            </a:r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8E8572C-79A2-4946-9F57-C796F51D62DA}"/>
              </a:ext>
            </a:extLst>
          </p:cNvPr>
          <p:cNvSpPr/>
          <p:nvPr/>
        </p:nvSpPr>
        <p:spPr>
          <a:xfrm>
            <a:off x="5597605" y="3291472"/>
            <a:ext cx="1604624" cy="110907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Ethical impacts</a:t>
            </a:r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DCEF53E-F74A-4442-B7A4-67F279612CD0}"/>
              </a:ext>
            </a:extLst>
          </p:cNvPr>
          <p:cNvSpPr/>
          <p:nvPr/>
        </p:nvSpPr>
        <p:spPr>
          <a:xfrm>
            <a:off x="5774575" y="1710812"/>
            <a:ext cx="1604624" cy="110907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Analysis of cyber threats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B37F7EC-DE2E-41D3-AEF5-56186BE8E062}"/>
              </a:ext>
            </a:extLst>
          </p:cNvPr>
          <p:cNvCxnSpPr/>
          <p:nvPr/>
        </p:nvCxnSpPr>
        <p:spPr>
          <a:xfrm>
            <a:off x="2388301" y="2265351"/>
            <a:ext cx="888478" cy="408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9E61266-C551-4E24-9263-51578EA60D5E}"/>
              </a:ext>
            </a:extLst>
          </p:cNvPr>
          <p:cNvCxnSpPr>
            <a:stCxn id="13" idx="4"/>
          </p:cNvCxnSpPr>
          <p:nvPr/>
        </p:nvCxnSpPr>
        <p:spPr>
          <a:xfrm>
            <a:off x="4102554" y="2128046"/>
            <a:ext cx="0" cy="4353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C1B1D9A-82CD-42F9-95EF-EE2875653199}"/>
              </a:ext>
            </a:extLst>
          </p:cNvPr>
          <p:cNvCxnSpPr/>
          <p:nvPr/>
        </p:nvCxnSpPr>
        <p:spPr>
          <a:xfrm flipH="1">
            <a:off x="4946297" y="2469639"/>
            <a:ext cx="879539" cy="350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40CE1D9-4C6B-44AC-81D7-71925C188899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4920080" y="3367672"/>
            <a:ext cx="912517" cy="86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9B481DE-24AB-4132-B83B-043A00864E04}"/>
              </a:ext>
            </a:extLst>
          </p:cNvPr>
          <p:cNvCxnSpPr>
            <a:cxnSpLocks/>
            <a:stCxn id="14" idx="7"/>
          </p:cNvCxnSpPr>
          <p:nvPr/>
        </p:nvCxnSpPr>
        <p:spPr>
          <a:xfrm flipV="1">
            <a:off x="2509093" y="3367672"/>
            <a:ext cx="767686" cy="1624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Just another WordPress site">
            <a:extLst>
              <a:ext uri="{FF2B5EF4-FFF2-40B4-BE49-F238E27FC236}">
                <a16:creationId xmlns:a16="http://schemas.microsoft.com/office/drawing/2014/main" id="{14B14719-A0EA-4B54-AE0D-7A2E7954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55" y="3821909"/>
            <a:ext cx="868994" cy="120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74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1742038" y="148203"/>
            <a:ext cx="6923100" cy="8574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800">
                <a:solidFill>
                  <a:schemeClr val="dk2"/>
                </a:solidFill>
              </a:rPr>
              <a:t>Case Studies</a:t>
            </a:r>
            <a:endParaRPr sz="3800">
              <a:solidFill>
                <a:schemeClr val="dk2"/>
              </a:solidFill>
            </a:endParaRPr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675" y="1360201"/>
            <a:ext cx="2158874" cy="12118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1639575" y="1005600"/>
            <a:ext cx="570600" cy="4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IoT</a:t>
            </a:r>
            <a:endParaRPr/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6437" y="1204152"/>
            <a:ext cx="2491125" cy="13678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3843225" y="796850"/>
            <a:ext cx="1534500" cy="4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Government</a:t>
            </a:r>
            <a:endParaRPr/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07300" y="1193369"/>
            <a:ext cx="2158874" cy="138940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6"/>
          <p:cNvSpPr txBox="1"/>
          <p:nvPr/>
        </p:nvSpPr>
        <p:spPr>
          <a:xfrm>
            <a:off x="6719488" y="796850"/>
            <a:ext cx="1534500" cy="4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Agriculture</a:t>
            </a:r>
            <a:endParaRPr/>
          </a:p>
        </p:txBody>
      </p:sp>
      <p:pic>
        <p:nvPicPr>
          <p:cNvPr id="94" name="Google Shape;9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17741" y="2796625"/>
            <a:ext cx="2086409" cy="14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 txBox="1"/>
          <p:nvPr/>
        </p:nvSpPr>
        <p:spPr>
          <a:xfrm>
            <a:off x="1583162" y="4329500"/>
            <a:ext cx="2965500" cy="4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Sustainability - Smart Cities</a:t>
            </a:r>
            <a:endParaRPr/>
          </a:p>
        </p:txBody>
      </p:sp>
      <p:pic>
        <p:nvPicPr>
          <p:cNvPr id="96" name="Google Shape;9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37720" y="2796625"/>
            <a:ext cx="2541650" cy="14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/>
          <p:cNvSpPr txBox="1"/>
          <p:nvPr/>
        </p:nvSpPr>
        <p:spPr>
          <a:xfrm>
            <a:off x="5324625" y="4278950"/>
            <a:ext cx="1534500" cy="4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Science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03870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>
            <a:spLocks noGrp="1"/>
          </p:cNvSpPr>
          <p:nvPr>
            <p:ph type="title"/>
          </p:nvPr>
        </p:nvSpPr>
        <p:spPr>
          <a:xfrm>
            <a:off x="1763698" y="188300"/>
            <a:ext cx="5914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800">
                <a:solidFill>
                  <a:schemeClr val="dk2"/>
                </a:solidFill>
              </a:rPr>
              <a:t>Case Studies</a:t>
            </a:r>
            <a:endParaRPr sz="3800">
              <a:solidFill>
                <a:schemeClr val="dk2"/>
              </a:solidFill>
            </a:endParaRPr>
          </a:p>
        </p:txBody>
      </p:sp>
      <p:pic>
        <p:nvPicPr>
          <p:cNvPr id="104" name="Google Shape;10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4100" y="1277550"/>
            <a:ext cx="2401174" cy="153517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 txBox="1"/>
          <p:nvPr/>
        </p:nvSpPr>
        <p:spPr>
          <a:xfrm>
            <a:off x="1394725" y="792150"/>
            <a:ext cx="1534500" cy="4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Insurance</a:t>
            </a:r>
            <a:endParaRPr/>
          </a:p>
        </p:txBody>
      </p:sp>
      <p:pic>
        <p:nvPicPr>
          <p:cNvPr id="106" name="Google Shape;10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4701" y="1198100"/>
            <a:ext cx="2431149" cy="16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 txBox="1"/>
          <p:nvPr/>
        </p:nvSpPr>
        <p:spPr>
          <a:xfrm>
            <a:off x="4290325" y="792150"/>
            <a:ext cx="1986300" cy="4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Energy and Utilities</a:t>
            </a:r>
            <a:endParaRPr/>
          </a:p>
        </p:txBody>
      </p:sp>
      <p:pic>
        <p:nvPicPr>
          <p:cNvPr id="108" name="Google Shape;10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1727" y="1262525"/>
            <a:ext cx="2452624" cy="1485787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/>
          <p:cNvSpPr txBox="1"/>
          <p:nvPr/>
        </p:nvSpPr>
        <p:spPr>
          <a:xfrm>
            <a:off x="6833450" y="792150"/>
            <a:ext cx="2166000" cy="4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Communication, Media</a:t>
            </a:r>
            <a:endParaRPr/>
          </a:p>
        </p:txBody>
      </p:sp>
      <p:pic>
        <p:nvPicPr>
          <p:cNvPr id="110" name="Google Shape;11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0350" y="3044563"/>
            <a:ext cx="2776825" cy="138841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7"/>
          <p:cNvSpPr txBox="1"/>
          <p:nvPr/>
        </p:nvSpPr>
        <p:spPr>
          <a:xfrm>
            <a:off x="3114475" y="4432975"/>
            <a:ext cx="1534500" cy="4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Retail and Trade</a:t>
            </a:r>
            <a:endParaRPr/>
          </a:p>
        </p:txBody>
      </p:sp>
      <p:pic>
        <p:nvPicPr>
          <p:cNvPr id="112" name="Google Shape;112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71497" y="2995891"/>
            <a:ext cx="1489453" cy="148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7"/>
          <p:cNvSpPr txBox="1"/>
          <p:nvPr/>
        </p:nvSpPr>
        <p:spPr>
          <a:xfrm>
            <a:off x="5693725" y="4513150"/>
            <a:ext cx="1534500" cy="4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Manufacturing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52319822"/>
      </p:ext>
    </p:extLst>
  </p:cSld>
  <p:clrMapOvr>
    <a:masterClrMapping/>
  </p:clrMapOvr>
</p:sld>
</file>

<file path=ppt/theme/theme1.xml><?xml version="1.0" encoding="utf-8"?>
<a:theme xmlns:a="http://schemas.openxmlformats.org/drawingml/2006/main" name="ic15 template_fin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6601</TotalTime>
  <Words>890</Words>
  <Application>Microsoft Office PowerPoint</Application>
  <PresentationFormat>On-screen Show (16:9)</PresentationFormat>
  <Paragraphs>254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Calibri</vt:lpstr>
      <vt:lpstr>Batang</vt:lpstr>
      <vt:lpstr>Cabin</vt:lpstr>
      <vt:lpstr>Times</vt:lpstr>
      <vt:lpstr>Times New Roman</vt:lpstr>
      <vt:lpstr>Arial</vt:lpstr>
      <vt:lpstr>Verdana</vt:lpstr>
      <vt:lpstr>ic15 template_final</vt:lpstr>
      <vt:lpstr>Office Theme</vt:lpstr>
      <vt:lpstr> When AI , Big Data and Ethics converge -  Ethics, Human Rights and AI Governance </vt:lpstr>
      <vt:lpstr>The Centre for Computing and Social Responsibility </vt:lpstr>
      <vt:lpstr>Smart Information Systems</vt:lpstr>
      <vt:lpstr>What can I say that is novel?</vt:lpstr>
      <vt:lpstr>What do we mean by “Ethics of AI”?</vt:lpstr>
      <vt:lpstr>Desired outcomes</vt:lpstr>
      <vt:lpstr>Understanding AI – A Multimethod Approach</vt:lpstr>
      <vt:lpstr>Case Studies</vt:lpstr>
      <vt:lpstr>Case Studies</vt:lpstr>
      <vt:lpstr>Scenarios</vt:lpstr>
      <vt:lpstr>Prevalence of Ethical Issues in the Case Studies</vt:lpstr>
      <vt:lpstr>Human Rights Analysis</vt:lpstr>
      <vt:lpstr>AI definition</vt:lpstr>
      <vt:lpstr>PowerPoint Presentation</vt:lpstr>
      <vt:lpstr>Concepts of Ethics</vt:lpstr>
      <vt:lpstr>Current approaches: HLEG</vt:lpstr>
      <vt:lpstr>Current approaches: HLEG 7 requirements</vt:lpstr>
      <vt:lpstr>Current approaches: OECD</vt:lpstr>
      <vt:lpstr>Current approaches: OECD</vt:lpstr>
      <vt:lpstr>Convergence of recent guidelines</vt:lpstr>
      <vt:lpstr>Human rights</vt:lpstr>
      <vt:lpstr>What do we mean by “Ethics of AI”?</vt:lpstr>
      <vt:lpstr>Existing remedies for specific issues</vt:lpstr>
      <vt:lpstr>General questions about a digital society</vt:lpstr>
      <vt:lpstr>Some Observations </vt:lpstr>
      <vt:lpstr>So what?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-   Ethics, Human Rights and Governance</dc:title>
  <dc:creator>Bernd Stahl</dc:creator>
  <cp:lastModifiedBy>Bernd Stahl</cp:lastModifiedBy>
  <cp:revision>45</cp:revision>
  <dcterms:modified xsi:type="dcterms:W3CDTF">2019-07-10T11:18:20Z</dcterms:modified>
</cp:coreProperties>
</file>