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0"/>
  </p:notesMasterIdLst>
  <p:handoutMasterIdLst>
    <p:handoutMasterId r:id="rId41"/>
  </p:handoutMasterIdLst>
  <p:sldIdLst>
    <p:sldId id="258" r:id="rId2"/>
    <p:sldId id="345" r:id="rId3"/>
    <p:sldId id="257" r:id="rId4"/>
    <p:sldId id="310" r:id="rId5"/>
    <p:sldId id="260" r:id="rId6"/>
    <p:sldId id="259" r:id="rId7"/>
    <p:sldId id="311" r:id="rId8"/>
    <p:sldId id="312" r:id="rId9"/>
    <p:sldId id="262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13" r:id="rId18"/>
    <p:sldId id="314" r:id="rId19"/>
    <p:sldId id="321" r:id="rId20"/>
    <p:sldId id="323" r:id="rId21"/>
    <p:sldId id="315" r:id="rId22"/>
    <p:sldId id="322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2" r:id="rId31"/>
    <p:sldId id="331" r:id="rId32"/>
    <p:sldId id="333" r:id="rId33"/>
    <p:sldId id="297" r:id="rId34"/>
    <p:sldId id="298" r:id="rId35"/>
    <p:sldId id="335" r:id="rId36"/>
    <p:sldId id="334" r:id="rId37"/>
    <p:sldId id="301" r:id="rId38"/>
    <p:sldId id="337" r:id="rId39"/>
  </p:sldIdLst>
  <p:sldSz cx="1079976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2651129-CFDC-4D88-AC08-DA4862828365}">
          <p14:sldIdLst>
            <p14:sldId id="258"/>
            <p14:sldId id="345"/>
            <p14:sldId id="257"/>
            <p14:sldId id="310"/>
            <p14:sldId id="260"/>
            <p14:sldId id="259"/>
            <p14:sldId id="311"/>
            <p14:sldId id="312"/>
            <p14:sldId id="262"/>
            <p14:sldId id="338"/>
            <p14:sldId id="339"/>
            <p14:sldId id="340"/>
            <p14:sldId id="341"/>
            <p14:sldId id="342"/>
            <p14:sldId id="343"/>
            <p14:sldId id="344"/>
            <p14:sldId id="313"/>
            <p14:sldId id="314"/>
            <p14:sldId id="321"/>
            <p14:sldId id="323"/>
            <p14:sldId id="315"/>
            <p14:sldId id="322"/>
            <p14:sldId id="324"/>
            <p14:sldId id="325"/>
            <p14:sldId id="326"/>
            <p14:sldId id="327"/>
            <p14:sldId id="328"/>
            <p14:sldId id="329"/>
            <p14:sldId id="330"/>
            <p14:sldId id="332"/>
            <p14:sldId id="331"/>
            <p14:sldId id="333"/>
            <p14:sldId id="297"/>
            <p14:sldId id="298"/>
            <p14:sldId id="335"/>
            <p14:sldId id="334"/>
            <p14:sldId id="301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934BF"/>
    <a:srgbClr val="0033CC"/>
    <a:srgbClr val="0D13F7"/>
    <a:srgbClr val="1046FF"/>
    <a:srgbClr val="1046F4"/>
    <a:srgbClr val="000099"/>
    <a:srgbClr val="006699"/>
    <a:srgbClr val="0099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87211" autoAdjust="0"/>
  </p:normalViewPr>
  <p:slideViewPr>
    <p:cSldViewPr snapToGrid="0">
      <p:cViewPr varScale="1">
        <p:scale>
          <a:sx n="58" d="100"/>
          <a:sy n="58" d="100"/>
        </p:scale>
        <p:origin x="10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86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79104-B9EA-4EA4-9557-5299722C1665}" type="datetimeFigureOut">
              <a:rPr lang="zh-CN" altLang="en-US" smtClean="0"/>
              <a:t>2020/12/16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69A1D-9D16-415F-B372-964387F8D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004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FD714-4548-4BD9-B7DA-7C235AB71AFA}" type="datetimeFigureOut">
              <a:rPr lang="zh-CN" altLang="en-US" smtClean="0"/>
              <a:t>2020/12/16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1143000"/>
            <a:ext cx="4406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C513C-B1A2-40CD-B01E-94F94D9B60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1pPr>
    <a:lvl2pPr marL="524546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2pPr>
    <a:lvl3pPr marL="1049091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3pPr>
    <a:lvl4pPr marL="1573637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4pPr>
    <a:lvl5pPr marL="2098182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5pPr>
    <a:lvl6pPr marL="2622728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6pPr>
    <a:lvl7pPr marL="3147273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7pPr>
    <a:lvl8pPr marL="3671819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8pPr>
    <a:lvl9pPr marL="4196364" algn="l" defTabSz="1049091" rtl="0" eaLnBrk="1" latinLnBrk="0" hangingPunct="1">
      <a:defRPr sz="13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sz="1377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</a:t>
            </a:r>
            <a:r>
              <a:rPr lang="en-GB" altLang="zh-CN" sz="137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altLang="zh-CN" sz="1377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heritage</a:t>
            </a:r>
            <a:r>
              <a:rPr lang="en-GB" altLang="zh-CN" sz="137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C513C-B1A2-40CD-B01E-94F94D9B60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9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三维点云通常由</a:t>
            </a:r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数万乃至数千万点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组成，每个点包含三维</a:t>
            </a:r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几何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信息，</a:t>
            </a:r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颜色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信息，</a:t>
            </a:r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法向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信息，以及</a:t>
            </a:r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反射率透射率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等，</a:t>
            </a: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数据量巨大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C513C-B1A2-40CD-B01E-94F94D9B60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0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600" kern="120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2" indent="0" eaLnBrk="0" hangingPunct="0">
                  <a:spcBef>
                    <a:spcPct val="20000"/>
                  </a:spcBef>
                  <a:buClr>
                    <a:srgbClr val="97120F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dirty="0" smtClean="0">
                    <a:effectLst/>
                  </a:rPr>
                  <a:t>6</a:t>
                </a:r>
                <a:r>
                  <a:rPr lang="zh-CN" alt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CN" dirty="0" smtClean="0">
                    <a:effectLst/>
                  </a:rPr>
                  <a:t>In</a:t>
                </a:r>
                <a:r>
                  <a:rPr lang="en-US" altLang="zh-CN" baseline="0" dirty="0" smtClean="0">
                    <a:effectLst/>
                  </a:rPr>
                  <a:t> t</a:t>
                </a:r>
                <a:r>
                  <a:rPr lang="en-US" altLang="zh-CN" dirty="0" smtClean="0">
                    <a:effectLst/>
                  </a:rPr>
                  <a:t>he</a:t>
                </a:r>
                <a:r>
                  <a:rPr lang="en-US" altLang="zh-CN" baseline="0" dirty="0" smtClean="0">
                    <a:effectLst/>
                  </a:rPr>
                  <a:t> </a:t>
                </a:r>
                <a:r>
                  <a:rPr lang="en-US" altLang="zh-CN" baseline="0" dirty="0" smtClean="0">
                    <a:effectLst/>
                  </a:rPr>
                  <a:t>system </a:t>
                </a:r>
                <a:r>
                  <a:rPr lang="en-US" altLang="zh-CN" baseline="0" dirty="0" smtClean="0">
                    <a:effectLst/>
                  </a:rPr>
                  <a:t>model part, </a:t>
                </a:r>
                <a:r>
                  <a:rPr lang="en-US" altLang="zh-CN" dirty="0" smtClean="0">
                    <a:effectLst/>
                  </a:rPr>
                  <a:t>We consider a </a:t>
                </a:r>
                <a:r>
                  <a:rPr lang="en-US" altLang="zh-CN" dirty="0" smtClean="0">
                    <a:effectLst/>
                  </a:rPr>
                  <a:t>downlink video data transmission scenario that </a:t>
                </a:r>
                <a:r>
                  <a:rPr lang="en-US" altLang="zh-CN" sz="12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楷体_GB2312"/>
                    <a:cs typeface="Times New Roman" panose="02020603050405020304" pitchFamily="18" charset="0"/>
                  </a:rPr>
                  <a:t>"A </a:t>
                </a:r>
                <a:r>
                  <a:rPr lang="en-US" altLang="zh-CN" sz="1200" b="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楷体_GB2312"/>
                    <a:cs typeface="Times New Roman" panose="02020603050405020304" pitchFamily="18" charset="0"/>
                  </a:rPr>
                  <a:t>BS servers U users with OFDM</a:t>
                </a:r>
                <a:r>
                  <a:rPr lang="zh-CN" altLang="en-US" sz="1200" b="0" i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"</a:t>
                </a:r>
                <a:r>
                  <a:rPr lang="en-US" altLang="zh-CN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. There</a:t>
                </a:r>
                <a:r>
                  <a:rPr lang="en-US" altLang="zh-CN" sz="1200" baseline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 are </a:t>
                </a:r>
                <a:r>
                  <a:rPr lang="en-US" altLang="zh-CN" sz="1700" b="0" i="0" smtClean="0">
                    <a:latin typeface="Cambria Math" panose="02040503050406030204" pitchFamily="18" charset="0"/>
                  </a:rPr>
                  <a:t>𝑆</a:t>
                </a:r>
                <a:r>
                  <a:rPr lang="en-US" altLang="zh-CN" sz="1700" b="0" i="0" smtClean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7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orthogonal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subcarriers available,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bandwidth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1200" baseline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User </a:t>
                </a:r>
                <a:r>
                  <a:rPr lang="en-US" altLang="zh-CN" sz="1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sends HTTP request to choose the appropriate quality for segment </a:t>
                </a:r>
                <a:r>
                  <a:rPr lang="en-US" altLang="zh-CN" sz="1200" b="0" i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200" b="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20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𝒊  </a:t>
                </a: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video </a:t>
                </a:r>
                <a:r>
                  <a:rPr lang="en-US" altLang="zh-CN" sz="120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V_𝒊</a:t>
                </a:r>
                <a:r>
                  <a:rPr lang="en-US" altLang="zh-CN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lvl="2" indent="0" eaLnBrk="0" hangingPunct="0">
                  <a:spcBef>
                    <a:spcPct val="20000"/>
                  </a:spcBef>
                  <a:buClr>
                    <a:srgbClr val="97120F"/>
                  </a:buClr>
                  <a:buSzPct val="80000"/>
                  <a:buFont typeface="Wingdings" panose="05000000000000000000" pitchFamily="2" charset="2"/>
                  <a:buNone/>
                </a:pPr>
                <a:endParaRPr lang="en-US" altLang="zh-CN" dirty="0" smtClean="0"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There are several factors that can influence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e.g., video coding quality or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bitrate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US" altLang="zh-CN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Video quality variation (fluctuation )</a:t>
                </a:r>
                <a:r>
                  <a:rPr lang="en-US" altLang="zh-CN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during quality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switching, and playback interruption time due to poor channel conditions.</a:t>
                </a:r>
                <a:endParaRPr lang="zh-CN" altLang="zh-CN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lvl="0"/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Considering all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factors, the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user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segment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ki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be modeled as a weighted sum of the three factors. Where {beta, eta, delta} are the weights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factors. For different user device, video types, there are different weights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the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model. </a:t>
                </a:r>
                <a:endParaRPr lang="zh-CN" altLang="zh-CN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25979D-094A-42F0-AD17-51F68E140F22}" type="datetime1">
              <a:rPr lang="zh-CN" altLang="en-US" smtClean="0"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11EAE-ACCB-47F6-A59F-3F71DBD60746}" type="slidenum">
              <a:rPr lang="zh-CN" altLang="en-US" smtClean="0"/>
              <a:t>33</a:t>
            </a:fld>
            <a:r>
              <a:rPr lang="en-US" altLang="zh-CN" smtClean="0"/>
              <a:t>/27</a:t>
            </a:r>
            <a:endParaRPr lang="zh-CN" altLang="en-US" dirty="0"/>
          </a:p>
        </p:txBody>
      </p:sp>
      <p:sp>
        <p:nvSpPr>
          <p:cNvPr id="9" name="页眉占位符 8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30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600" kern="120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2" indent="0" eaLnBrk="0" hangingPunct="0">
                  <a:spcBef>
                    <a:spcPct val="20000"/>
                  </a:spcBef>
                  <a:buClr>
                    <a:srgbClr val="97120F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dirty="0" smtClean="0">
                    <a:effectLst/>
                  </a:rPr>
                  <a:t>6</a:t>
                </a:r>
                <a:r>
                  <a:rPr lang="zh-CN" alt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CN" dirty="0" smtClean="0">
                    <a:effectLst/>
                  </a:rPr>
                  <a:t>In</a:t>
                </a:r>
                <a:r>
                  <a:rPr lang="en-US" altLang="zh-CN" baseline="0" dirty="0" smtClean="0">
                    <a:effectLst/>
                  </a:rPr>
                  <a:t> t</a:t>
                </a:r>
                <a:r>
                  <a:rPr lang="en-US" altLang="zh-CN" dirty="0" smtClean="0">
                    <a:effectLst/>
                  </a:rPr>
                  <a:t>he</a:t>
                </a:r>
                <a:r>
                  <a:rPr lang="en-US" altLang="zh-CN" baseline="0" dirty="0" smtClean="0">
                    <a:effectLst/>
                  </a:rPr>
                  <a:t> </a:t>
                </a:r>
                <a:r>
                  <a:rPr lang="en-US" altLang="zh-CN" baseline="0" dirty="0" smtClean="0">
                    <a:effectLst/>
                  </a:rPr>
                  <a:t>system </a:t>
                </a:r>
                <a:r>
                  <a:rPr lang="en-US" altLang="zh-CN" baseline="0" dirty="0" smtClean="0">
                    <a:effectLst/>
                  </a:rPr>
                  <a:t>model part, </a:t>
                </a:r>
                <a:r>
                  <a:rPr lang="en-US" altLang="zh-CN" dirty="0" smtClean="0">
                    <a:effectLst/>
                  </a:rPr>
                  <a:t>We consider a </a:t>
                </a:r>
                <a:r>
                  <a:rPr lang="en-US" altLang="zh-CN" dirty="0" smtClean="0">
                    <a:effectLst/>
                  </a:rPr>
                  <a:t>downlink video data transmission scenario that </a:t>
                </a:r>
                <a:r>
                  <a:rPr lang="en-US" altLang="zh-CN" sz="12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楷体_GB2312"/>
                    <a:cs typeface="Times New Roman" panose="02020603050405020304" pitchFamily="18" charset="0"/>
                  </a:rPr>
                  <a:t>"A </a:t>
                </a:r>
                <a:r>
                  <a:rPr lang="en-US" altLang="zh-CN" sz="1200" b="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楷体_GB2312"/>
                    <a:cs typeface="Times New Roman" panose="02020603050405020304" pitchFamily="18" charset="0"/>
                  </a:rPr>
                  <a:t>BS servers U users with OFDM</a:t>
                </a:r>
                <a:r>
                  <a:rPr lang="zh-CN" altLang="en-US" sz="1200" b="0" i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"</a:t>
                </a:r>
                <a:r>
                  <a:rPr lang="en-US" altLang="zh-CN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. There</a:t>
                </a:r>
                <a:r>
                  <a:rPr lang="en-US" altLang="zh-CN" sz="1200" baseline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/>
                    <a:cs typeface="Times New Roman" panose="02020603050405020304" pitchFamily="18" charset="0"/>
                  </a:rPr>
                  <a:t> are </a:t>
                </a:r>
                <a:r>
                  <a:rPr lang="en-US" altLang="zh-CN" sz="1700" b="0" i="0" smtClean="0">
                    <a:latin typeface="Cambria Math" panose="02040503050406030204" pitchFamily="18" charset="0"/>
                  </a:rPr>
                  <a:t>𝑆</a:t>
                </a:r>
                <a:r>
                  <a:rPr lang="en-US" altLang="zh-CN" sz="1700" b="0" i="0" smtClean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7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orthogonal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subcarriers available,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bandwidth </a:t>
                </a:r>
                <a:r>
                  <a:rPr lang="en-US" altLang="zh-CN" sz="17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1200" baseline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User </a:t>
                </a:r>
                <a:r>
                  <a:rPr lang="en-US" altLang="zh-CN" sz="1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sends HTTP request to choose the appropriate quality for segment </a:t>
                </a:r>
                <a:r>
                  <a:rPr lang="en-US" altLang="zh-CN" sz="1200" b="0" i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200" b="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20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𝒊  </a:t>
                </a: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video </a:t>
                </a:r>
                <a:r>
                  <a:rPr lang="en-US" altLang="zh-CN" sz="1200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V_𝒊</a:t>
                </a:r>
                <a:r>
                  <a:rPr lang="en-US" altLang="zh-CN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lvl="2" indent="0" eaLnBrk="0" hangingPunct="0">
                  <a:spcBef>
                    <a:spcPct val="20000"/>
                  </a:spcBef>
                  <a:buClr>
                    <a:srgbClr val="97120F"/>
                  </a:buClr>
                  <a:buSzPct val="80000"/>
                  <a:buFont typeface="Wingdings" panose="05000000000000000000" pitchFamily="2" charset="2"/>
                  <a:buNone/>
                </a:pPr>
                <a:endParaRPr lang="en-US" altLang="zh-CN" dirty="0" smtClean="0"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There are several factors that can influence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e.g., video coding quality or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bitrate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US" altLang="zh-CN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Video quality variation (fluctuation )</a:t>
                </a:r>
                <a:r>
                  <a:rPr lang="en-US" altLang="zh-CN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during quality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switching, and playback interruption time due to poor channel conditions.</a:t>
                </a:r>
                <a:endParaRPr lang="zh-CN" altLang="zh-CN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lvl="0"/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Considering all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factors, the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user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segment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ki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be modeled as a weighted sum of the three factors. Where {beta, eta, delta} are the weights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factors. For different user device, video types, there are different weights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the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QoE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model. </a:t>
                </a:r>
                <a:endParaRPr lang="zh-CN" altLang="zh-CN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25979D-094A-42F0-AD17-51F68E140F22}" type="datetime1">
              <a:rPr lang="zh-CN" altLang="en-US" smtClean="0"/>
              <a:t>2020/12/16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11EAE-ACCB-47F6-A59F-3F71DBD60746}" type="slidenum">
              <a:rPr lang="zh-CN" altLang="en-US" smtClean="0"/>
              <a:t>34</a:t>
            </a:fld>
            <a:r>
              <a:rPr lang="en-US" altLang="zh-CN" smtClean="0"/>
              <a:t>/27</a:t>
            </a:r>
            <a:endParaRPr lang="zh-CN" altLang="en-US" dirty="0"/>
          </a:p>
        </p:txBody>
      </p:sp>
      <p:sp>
        <p:nvSpPr>
          <p:cNvPr id="9" name="页眉占位符 8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6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C513C-B1A2-40CD-B01E-94F94D9B608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37197"/>
            <a:ext cx="917979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7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51886" y="7056788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104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523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914400"/>
            <a:ext cx="2328699" cy="589455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914400"/>
            <a:ext cx="6851100" cy="589455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003071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46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5163" y="178493"/>
            <a:ext cx="10020436" cy="553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95162" y="1060051"/>
            <a:ext cx="10020437" cy="5660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20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443" y="1136251"/>
            <a:ext cx="4915037" cy="552362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260" y="1136250"/>
            <a:ext cx="4773900" cy="552363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49442" y="132773"/>
            <a:ext cx="9974717" cy="56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9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878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883" y="1062987"/>
            <a:ext cx="4568805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291" y="2219350"/>
            <a:ext cx="4564397" cy="451673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2972" y="1062987"/>
            <a:ext cx="4591306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2972" y="2156966"/>
            <a:ext cx="4591306" cy="457911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40883" y="117533"/>
            <a:ext cx="9314796" cy="64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11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2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3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608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88483" y="148013"/>
            <a:ext cx="9314796" cy="52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6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43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9898" y="1019482"/>
            <a:ext cx="5819021" cy="565563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0084" y="1019482"/>
            <a:ext cx="3738076" cy="10041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696" y="2115814"/>
            <a:ext cx="3721464" cy="4559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1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2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8554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22" y="12508"/>
            <a:ext cx="10900505" cy="7571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31147"/>
          <a:stretch/>
        </p:blipFill>
        <p:spPr>
          <a:xfrm>
            <a:off x="5180402" y="4951587"/>
            <a:ext cx="5606164" cy="2595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3" r="10075" b="29164"/>
          <a:stretch/>
        </p:blipFill>
        <p:spPr>
          <a:xfrm>
            <a:off x="-59642" y="6047740"/>
            <a:ext cx="7214485" cy="1497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9901" y="12509"/>
            <a:ext cx="5717145" cy="9505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748" y="54373"/>
            <a:ext cx="2838963" cy="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0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69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84671"/>
            <a:ext cx="931479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059035"/>
            <a:ext cx="931479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7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34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05651"/>
            <a:ext cx="4770120" cy="571167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2382" y="1005651"/>
            <a:ext cx="5137497" cy="571167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9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159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0"/>
            <a:ext cx="10210800" cy="815168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20" y="979110"/>
            <a:ext cx="4998720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" y="2071062"/>
            <a:ext cx="4998720" cy="446689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3580" y="988241"/>
            <a:ext cx="5017740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8820" y="2089243"/>
            <a:ext cx="5017740" cy="444871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11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2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54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6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7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0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6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39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1088454"/>
            <a:ext cx="3785135" cy="1179447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880" y="1088455"/>
            <a:ext cx="6080760" cy="5632385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" y="2267902"/>
            <a:ext cx="3785135" cy="4452938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9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70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088454"/>
            <a:ext cx="3678455" cy="1179447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88455"/>
            <a:ext cx="5909054" cy="5647625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2267902"/>
            <a:ext cx="3678455" cy="4468178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8965" y="7069453"/>
            <a:ext cx="2429947" cy="402483"/>
          </a:xfrm>
        </p:spPr>
        <p:txBody>
          <a:bodyPr/>
          <a:lstStyle>
            <a:lvl1pPr algn="r">
              <a:defRPr/>
            </a:lvl1pPr>
          </a:lstStyle>
          <a:p>
            <a:fld id="{DF96AEC8-27D7-48CD-945B-CC117182FFAD}" type="datetime1">
              <a:rPr lang="zh-CN" altLang="en-US" smtClean="0"/>
              <a:pPr/>
              <a:t>2020/12/16</a:t>
            </a:fld>
            <a:endParaRPr lang="zh-CN" altLang="en-US" dirty="0"/>
          </a:p>
        </p:txBody>
      </p:sp>
      <p:sp>
        <p:nvSpPr>
          <p:cNvPr id="9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360851" y="7069453"/>
            <a:ext cx="2429947" cy="402483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577421" y="7069453"/>
            <a:ext cx="3644920" cy="402483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71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1"/>
          <a:srcRect l="3029" r="4925"/>
          <a:stretch/>
        </p:blipFill>
        <p:spPr>
          <a:xfrm>
            <a:off x="-3215" y="0"/>
            <a:ext cx="10805160" cy="75596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0088879" cy="716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09886"/>
            <a:ext cx="10088879" cy="5626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89093" y="7105294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VIM</a:t>
            </a:r>
            <a:endParaRPr lang="zh-CN" altLang="en-US" sz="16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69846" y="7091260"/>
            <a:ext cx="36449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5" y="7091261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F96AEC8-27D7-48CD-945B-CC117182FFAD}" type="datetime1">
              <a:rPr lang="zh-CN" altLang="en-US" smtClean="0"/>
              <a:pPr algn="r"/>
              <a:t>2020/12/16</a:t>
            </a:fld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7283" y="7094578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2709-FCE0-449A-A6A4-7548BCE175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07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81" r:id="rId17"/>
    <p:sldLayoutId id="2147483697" r:id="rId18"/>
    <p:sldLayoutId id="2147483701" r:id="rId19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513931" y="6954167"/>
            <a:ext cx="2057400" cy="365125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33093" y="1547674"/>
            <a:ext cx="8449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Model-based Joint Bit Allocation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Geometry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Color for Video-based 3D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r>
              <a:rPr lang="en-GB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</a:t>
            </a:r>
            <a:r>
              <a:rPr lang="en-GB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endParaRPr lang="zh-CN" altLang="en-US" sz="3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34722" y="3709773"/>
            <a:ext cx="778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Reporter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Hui Yuan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Email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    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huiyuan@sdu.edu.cn</a:t>
            </a:r>
          </a:p>
        </p:txBody>
      </p:sp>
    </p:spTree>
    <p:extLst>
      <p:ext uri="{BB962C8B-B14F-4D97-AF65-F5344CB8AC3E}">
        <p14:creationId xmlns:p14="http://schemas.microsoft.com/office/powerpoint/2010/main" val="17977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492C0AD-9D26-4F72-95DE-2F9414BA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12" y="1148217"/>
            <a:ext cx="7687253" cy="47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786572" y="5711182"/>
            <a:ext cx="1249680" cy="370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Encoder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98640" y="5711182"/>
            <a:ext cx="1249680" cy="370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Decoder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381000" y="0"/>
            <a:ext cx="10088879" cy="71628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3DPC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Coding: G-PCC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95093" y="5972346"/>
            <a:ext cx="1020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kinds of encoder configurations for G-PCC, i.e.,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adaptive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Haar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 (RAHT)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transform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lift transform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730417" y="972900"/>
            <a:ext cx="9158557" cy="5695222"/>
            <a:chOff x="1288303" y="1039210"/>
            <a:chExt cx="8402964" cy="5695222"/>
          </a:xfrm>
        </p:grpSpPr>
        <p:pic>
          <p:nvPicPr>
            <p:cNvPr id="6" name="Picture 5" descr="D:\IPR_and_Patents\PCC_for_MPEG\Cat2\AdaptiveProjectionBoxOrientation\Longdress_3D_1051_BB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03" y="1627459"/>
              <a:ext cx="2573338" cy="2498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8" descr="D:\IPR_and_Patents\PCC_for_MPEG\Cat2\AdaptiveProjectionBoxOrientation\Longdress_3D_1051_proj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970" y="1575325"/>
              <a:ext cx="2822893" cy="2551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300547" y="1627459"/>
              <a:ext cx="2390720" cy="2498931"/>
            </a:xfrm>
            <a:prstGeom prst="rect">
              <a:avLst/>
            </a:prstGeom>
          </p:spPr>
        </p:pic>
        <p:sp>
          <p:nvSpPr>
            <p:cNvPr id="9" name="左右箭头 8"/>
            <p:cNvSpPr/>
            <p:nvPr/>
          </p:nvSpPr>
          <p:spPr bwMode="auto">
            <a:xfrm>
              <a:off x="2033747" y="1039210"/>
              <a:ext cx="3075622" cy="584775"/>
            </a:xfrm>
            <a:prstGeom prst="leftRightArrow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Patch generation</a:t>
              </a:r>
              <a:endPara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左右箭头 9"/>
            <p:cNvSpPr/>
            <p:nvPr/>
          </p:nvSpPr>
          <p:spPr bwMode="auto">
            <a:xfrm>
              <a:off x="5527964" y="1075514"/>
              <a:ext cx="3190240" cy="584775"/>
            </a:xfrm>
            <a:prstGeom prst="leftRightArrow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Patch packing</a:t>
              </a:r>
              <a:endPara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1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300547" y="4309377"/>
              <a:ext cx="2390720" cy="2425055"/>
            </a:xfrm>
            <a:prstGeom prst="rect">
              <a:avLst/>
            </a:prstGeom>
          </p:spPr>
        </p:pic>
      </p:grpSp>
      <p:sp>
        <p:nvSpPr>
          <p:cNvPr id="12" name="标题 1"/>
          <p:cNvSpPr txBox="1">
            <a:spLocks/>
          </p:cNvSpPr>
          <p:nvPr/>
        </p:nvSpPr>
        <p:spPr>
          <a:xfrm>
            <a:off x="381000" y="0"/>
            <a:ext cx="10088879" cy="71628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V-PCC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31340" y="3990466"/>
            <a:ext cx="67189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Color and geometry information are projected as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patches onto six planes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and the patches are combined together to generate the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geometry video and color video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Then the generated videos are encoded by existing video coding standards, e.g.,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H.265/HEVC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3006" y="937613"/>
            <a:ext cx="9366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V-PCC</a:t>
            </a:r>
            <a:endParaRPr lang="en-US" altLang="zh-CN" sz="200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52" y="1626595"/>
            <a:ext cx="9818500" cy="5054144"/>
          </a:xfrm>
          <a:prstGeom prst="rect">
            <a:avLst/>
          </a:prstGeom>
        </p:spPr>
      </p:pic>
      <p:sp>
        <p:nvSpPr>
          <p:cNvPr id="7" name="流程图: 过程 6"/>
          <p:cNvSpPr/>
          <p:nvPr/>
        </p:nvSpPr>
        <p:spPr bwMode="auto">
          <a:xfrm>
            <a:off x="1727128" y="3564111"/>
            <a:ext cx="660772" cy="583950"/>
          </a:xfrm>
          <a:prstGeom prst="flowChartProcess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标注 7"/>
          <p:cNvSpPr/>
          <p:nvPr/>
        </p:nvSpPr>
        <p:spPr bwMode="auto">
          <a:xfrm>
            <a:off x="2057513" y="2571554"/>
            <a:ext cx="537577" cy="671971"/>
          </a:xfrm>
          <a:prstGeom prst="wedgeRectCallout">
            <a:avLst>
              <a:gd name="adj1" fmla="val -91666"/>
              <a:gd name="adj2" fmla="val 1025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5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20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流程图: 过程 8"/>
          <p:cNvSpPr/>
          <p:nvPr/>
        </p:nvSpPr>
        <p:spPr bwMode="auto">
          <a:xfrm>
            <a:off x="2757483" y="3564111"/>
            <a:ext cx="525328" cy="583949"/>
          </a:xfrm>
          <a:prstGeom prst="flowChartProcess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标注 9"/>
          <p:cNvSpPr/>
          <p:nvPr/>
        </p:nvSpPr>
        <p:spPr bwMode="auto">
          <a:xfrm>
            <a:off x="2981474" y="2571554"/>
            <a:ext cx="525523" cy="671971"/>
          </a:xfrm>
          <a:prstGeom prst="wedgeRectCallout">
            <a:avLst>
              <a:gd name="adj1" fmla="val -91666"/>
              <a:gd name="adj2" fmla="val 1025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5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20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流程图: 过程 10"/>
          <p:cNvSpPr/>
          <p:nvPr/>
        </p:nvSpPr>
        <p:spPr bwMode="auto">
          <a:xfrm>
            <a:off x="4858248" y="1651794"/>
            <a:ext cx="886708" cy="951959"/>
          </a:xfrm>
          <a:prstGeom prst="flowChartProcess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流程图: 过程 11"/>
          <p:cNvSpPr/>
          <p:nvPr/>
        </p:nvSpPr>
        <p:spPr bwMode="auto">
          <a:xfrm>
            <a:off x="4897116" y="2992936"/>
            <a:ext cx="895437" cy="1131151"/>
          </a:xfrm>
          <a:prstGeom prst="flowChartProcess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右大括号 12"/>
          <p:cNvSpPr/>
          <p:nvPr/>
        </p:nvSpPr>
        <p:spPr bwMode="auto">
          <a:xfrm>
            <a:off x="5770154" y="2399361"/>
            <a:ext cx="279988" cy="727969"/>
          </a:xfrm>
          <a:prstGeom prst="rightBrace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标注 13"/>
          <p:cNvSpPr/>
          <p:nvPr/>
        </p:nvSpPr>
        <p:spPr bwMode="auto">
          <a:xfrm>
            <a:off x="6475723" y="1033020"/>
            <a:ext cx="1194872" cy="593574"/>
          </a:xfrm>
          <a:prstGeom prst="wedgeRectCallout">
            <a:avLst>
              <a:gd name="adj1" fmla="val -87381"/>
              <a:gd name="adj2" fmla="val 25684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5" dirty="0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zh-CN" altLang="en-US" sz="220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>
            <a:spLocks noChangeArrowheads="1"/>
          </p:cNvSpPr>
          <p:nvPr/>
        </p:nvSpPr>
        <p:spPr bwMode="auto">
          <a:xfrm>
            <a:off x="418771" y="83127"/>
            <a:ext cx="10380992" cy="5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l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V-PCC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197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3006" y="980723"/>
            <a:ext cx="9366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V-PCC: Patch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US" altLang="zh-CN" sz="200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7159" y="1600963"/>
            <a:ext cx="1587333" cy="2381000"/>
          </a:xfrm>
          <a:prstGeom prst="rect">
            <a:avLst/>
          </a:prstGeom>
        </p:spPr>
      </p:pic>
      <p:pic>
        <p:nvPicPr>
          <p:cNvPr id="7" name="图片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64837" y="1601572"/>
            <a:ext cx="1587333" cy="2381000"/>
          </a:xfrm>
          <a:prstGeom prst="rect">
            <a:avLst/>
          </a:prstGeom>
        </p:spPr>
      </p:pic>
      <p:pic>
        <p:nvPicPr>
          <p:cNvPr id="8" name="图片 7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16" y="1621990"/>
            <a:ext cx="1587333" cy="2381000"/>
          </a:xfrm>
          <a:prstGeom prst="rect">
            <a:avLst/>
          </a:prstGeom>
        </p:spPr>
      </p:pic>
      <p:pic>
        <p:nvPicPr>
          <p:cNvPr id="9" name="图片 8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80194" y="1600963"/>
            <a:ext cx="1587333" cy="2381000"/>
          </a:xfrm>
          <a:prstGeom prst="rect">
            <a:avLst/>
          </a:prstGeom>
        </p:spPr>
      </p:pic>
      <p:pic>
        <p:nvPicPr>
          <p:cNvPr id="10" name="图片 9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7159" y="4450032"/>
            <a:ext cx="1587333" cy="1984167"/>
          </a:xfrm>
          <a:prstGeom prst="rect">
            <a:avLst/>
          </a:prstGeom>
        </p:spPr>
      </p:pic>
      <p:pic>
        <p:nvPicPr>
          <p:cNvPr id="11" name="图片 10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64836" y="4437185"/>
            <a:ext cx="1587333" cy="19841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1299" y="4017161"/>
            <a:ext cx="227943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Front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18784" y="4014145"/>
            <a:ext cx="227943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Back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09267" y="4059482"/>
            <a:ext cx="237319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Left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06751" y="4059482"/>
            <a:ext cx="241917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8772" y="6429938"/>
            <a:ext cx="205258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24628" y="6446719"/>
            <a:ext cx="246775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98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Down Projection</a:t>
            </a:r>
            <a:endParaRPr lang="zh-CN" altLang="en-US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标题 5"/>
          <p:cNvSpPr txBox="1">
            <a:spLocks noChangeArrowheads="1"/>
          </p:cNvSpPr>
          <p:nvPr/>
        </p:nvSpPr>
        <p:spPr bwMode="auto">
          <a:xfrm>
            <a:off x="418771" y="83127"/>
            <a:ext cx="10380992" cy="5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l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V-PCC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27075" y="5343181"/>
            <a:ext cx="435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Six main projections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3006" y="952995"/>
            <a:ext cx="9366307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V-PCC</a:t>
            </a:r>
            <a:r>
              <a:rPr lang="en-US" altLang="zh-CN" sz="3086" b="1" dirty="0">
                <a:latin typeface="+mn-ea"/>
                <a:cs typeface="Times New Roman" panose="02020603050405020304" pitchFamily="18" charset="0"/>
              </a:rPr>
              <a:t>: </a:t>
            </a: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</a:t>
            </a:r>
            <a:r>
              <a:rPr lang="en-US" altLang="zh-CN" sz="308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Packing</a:t>
            </a:r>
            <a:endParaRPr lang="en-US" altLang="zh-CN" sz="1984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90" y="1520202"/>
            <a:ext cx="8621247" cy="3449452"/>
          </a:xfrm>
          <a:prstGeom prst="rect">
            <a:avLst/>
          </a:prstGeom>
        </p:spPr>
      </p:pic>
      <p:sp>
        <p:nvSpPr>
          <p:cNvPr id="7" name="标题 5"/>
          <p:cNvSpPr txBox="1">
            <a:spLocks noChangeArrowheads="1"/>
          </p:cNvSpPr>
          <p:nvPr/>
        </p:nvSpPr>
        <p:spPr bwMode="auto">
          <a:xfrm>
            <a:off x="418771" y="83127"/>
            <a:ext cx="10380992" cy="5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l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V-PCC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067" y="5105598"/>
            <a:ext cx="9523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Patch packing is to arrange each patch onto a predefined 2D grid compactly.  An auxiliary map denotes which position of the 2D grid is occupied is also generated.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9879" y="943959"/>
            <a:ext cx="9366307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V-PCC</a:t>
            </a:r>
            <a:r>
              <a:rPr lang="en-US" altLang="zh-CN" sz="3086" b="1" dirty="0">
                <a:latin typeface="+mn-ea"/>
                <a:cs typeface="Times New Roman" panose="02020603050405020304" pitchFamily="18" charset="0"/>
              </a:rPr>
              <a:t>: </a:t>
            </a: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altLang="zh-CN" sz="308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US" altLang="zh-CN" sz="1984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2175" y="5229069"/>
            <a:ext cx="9340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(a) Geometry Video                                   (b) Color Video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77" y="1543038"/>
            <a:ext cx="9694023" cy="3654159"/>
          </a:xfrm>
          <a:prstGeom prst="rect">
            <a:avLst/>
          </a:prstGeom>
        </p:spPr>
      </p:pic>
      <p:sp>
        <p:nvSpPr>
          <p:cNvPr id="8" name="标题 5"/>
          <p:cNvSpPr txBox="1">
            <a:spLocks noChangeArrowheads="1"/>
          </p:cNvSpPr>
          <p:nvPr/>
        </p:nvSpPr>
        <p:spPr bwMode="auto">
          <a:xfrm>
            <a:off x="418771" y="83127"/>
            <a:ext cx="10380992" cy="5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l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V-PCC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3006" y="1133519"/>
            <a:ext cx="936630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V-PCC</a:t>
            </a:r>
            <a:r>
              <a:rPr lang="en-US" altLang="zh-CN" sz="3086" b="1" dirty="0">
                <a:latin typeface="+mn-ea"/>
                <a:cs typeface="Times New Roman" panose="02020603050405020304" pitchFamily="18" charset="0"/>
              </a:rPr>
              <a:t>: </a:t>
            </a:r>
            <a:r>
              <a:rPr lang="en-US" altLang="zh-CN" sz="30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altLang="zh-CN" sz="308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endParaRPr lang="en-US" altLang="zh-CN" sz="1984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3" y="1943049"/>
            <a:ext cx="1965686" cy="1545668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 bwMode="auto">
          <a:xfrm>
            <a:off x="2419666" y="2564689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流程图: 过程 7"/>
          <p:cNvSpPr/>
          <p:nvPr/>
        </p:nvSpPr>
        <p:spPr bwMode="auto">
          <a:xfrm>
            <a:off x="3233519" y="2318300"/>
            <a:ext cx="1639984" cy="783966"/>
          </a:xfrm>
          <a:prstGeom prst="flowChartProcess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encoder</a:t>
            </a:r>
          </a:p>
        </p:txBody>
      </p:sp>
      <p:sp>
        <p:nvSpPr>
          <p:cNvPr id="9" name="右箭头 8"/>
          <p:cNvSpPr/>
          <p:nvPr/>
        </p:nvSpPr>
        <p:spPr bwMode="auto">
          <a:xfrm>
            <a:off x="4928358" y="2564689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流程图: 过程 9"/>
          <p:cNvSpPr/>
          <p:nvPr/>
        </p:nvSpPr>
        <p:spPr bwMode="auto">
          <a:xfrm>
            <a:off x="5744780" y="2284701"/>
            <a:ext cx="1639984" cy="783966"/>
          </a:xfrm>
          <a:prstGeom prst="flowChartProcess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decoder</a:t>
            </a:r>
            <a:endParaRPr lang="en-US" altLang="zh-CN" sz="2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412" y="3359690"/>
            <a:ext cx="1999287" cy="1528867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 bwMode="auto">
          <a:xfrm>
            <a:off x="7429845" y="2559089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流程图: 过程 12"/>
          <p:cNvSpPr/>
          <p:nvPr/>
        </p:nvSpPr>
        <p:spPr bwMode="auto">
          <a:xfrm>
            <a:off x="5744780" y="3764807"/>
            <a:ext cx="1639984" cy="718634"/>
          </a:xfrm>
          <a:prstGeom prst="flowChartProcess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Generated 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video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523796" y="3117495"/>
            <a:ext cx="2160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geometry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流程图: 过程 14"/>
          <p:cNvSpPr/>
          <p:nvPr/>
        </p:nvSpPr>
        <p:spPr bwMode="auto">
          <a:xfrm>
            <a:off x="5744780" y="5275310"/>
            <a:ext cx="1639984" cy="783966"/>
          </a:xfrm>
          <a:prstGeom prst="flowChartProcess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encoder</a:t>
            </a:r>
          </a:p>
        </p:txBody>
      </p:sp>
      <p:sp>
        <p:nvSpPr>
          <p:cNvPr id="16" name="流程图: 过程 15"/>
          <p:cNvSpPr/>
          <p:nvPr/>
        </p:nvSpPr>
        <p:spPr bwMode="auto">
          <a:xfrm>
            <a:off x="3248450" y="5259520"/>
            <a:ext cx="1639984" cy="783966"/>
          </a:xfrm>
          <a:prstGeom prst="flowChartProcess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</a:t>
            </a: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decoder</a:t>
            </a:r>
            <a:endParaRPr lang="en-US" altLang="zh-CN" sz="2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右箭头 16"/>
          <p:cNvSpPr/>
          <p:nvPr/>
        </p:nvSpPr>
        <p:spPr bwMode="auto">
          <a:xfrm rot="10800000">
            <a:off x="4928358" y="5500309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/>
        </p:nvSpPr>
        <p:spPr bwMode="auto">
          <a:xfrm rot="10800000">
            <a:off x="2415909" y="5500309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流程图: 可选过程 18"/>
          <p:cNvSpPr/>
          <p:nvPr/>
        </p:nvSpPr>
        <p:spPr bwMode="auto">
          <a:xfrm>
            <a:off x="8281563" y="2267038"/>
            <a:ext cx="1806059" cy="889197"/>
          </a:xfrm>
          <a:prstGeom prst="flowChartAlternateProcess">
            <a:avLst/>
          </a:prstGeom>
          <a:solidFill>
            <a:srgbClr val="FF6699"/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Reconstructed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Geometry</a:t>
            </a:r>
          </a:p>
        </p:txBody>
      </p:sp>
      <p:sp>
        <p:nvSpPr>
          <p:cNvPr id="20" name="流程图: 可选过程 19"/>
          <p:cNvSpPr/>
          <p:nvPr/>
        </p:nvSpPr>
        <p:spPr bwMode="auto">
          <a:xfrm>
            <a:off x="623809" y="5259520"/>
            <a:ext cx="1709770" cy="889197"/>
          </a:xfrm>
          <a:prstGeom prst="flowChartAlternateProcess">
            <a:avLst/>
          </a:prstGeom>
          <a:solidFill>
            <a:srgbClr val="FF6699"/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</a:p>
        </p:txBody>
      </p:sp>
      <p:sp>
        <p:nvSpPr>
          <p:cNvPr id="21" name="下箭头 20"/>
          <p:cNvSpPr/>
          <p:nvPr/>
        </p:nvSpPr>
        <p:spPr bwMode="auto">
          <a:xfrm>
            <a:off x="6385579" y="3137438"/>
            <a:ext cx="358385" cy="609310"/>
          </a:xfrm>
          <a:prstGeom prst="down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右箭头 21"/>
          <p:cNvSpPr/>
          <p:nvPr/>
        </p:nvSpPr>
        <p:spPr bwMode="auto">
          <a:xfrm>
            <a:off x="7429845" y="4029861"/>
            <a:ext cx="761567" cy="302387"/>
          </a:xfrm>
          <a:prstGeom prst="right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下箭头 22"/>
          <p:cNvSpPr/>
          <p:nvPr/>
        </p:nvSpPr>
        <p:spPr bwMode="auto">
          <a:xfrm>
            <a:off x="6385579" y="4593512"/>
            <a:ext cx="358385" cy="609310"/>
          </a:xfrm>
          <a:prstGeom prst="downArrow">
            <a:avLst/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endParaRPr lang="zh-CN" altLang="en-US" sz="2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标题 5"/>
          <p:cNvSpPr txBox="1">
            <a:spLocks noChangeArrowheads="1"/>
          </p:cNvSpPr>
          <p:nvPr/>
        </p:nvSpPr>
        <p:spPr bwMode="auto">
          <a:xfrm>
            <a:off x="418771" y="83127"/>
            <a:ext cx="10380992" cy="5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9pPr>
          </a:lstStyle>
          <a:p>
            <a:pPr algn="l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for 3DPC Coding: V-PCC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6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36891"/>
                <a:ext cx="10088879" cy="58469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aim of 3DPC coding is to 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 the coding bits as well as improve the reconstruction quality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Encoder optimization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determine 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best coding parameters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minimize the coding distortion under a given target coding bits.  The mathematical problem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altLang="zh-CN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altLang="zh-CN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altLang="zh-CN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</m:oMath>
                  </m:oMathPara>
                </a14:m>
                <a:endParaRPr lang="en-US" altLang="zh-CN" dirty="0" smtClean="0"/>
              </a:p>
              <a:p>
                <a:pPr marL="0" indent="0" algn="just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quantization steps which dominate the coding distortion and bits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coding distortion is determined by two parts, i.e., geometry distortion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color distortion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0" indent="0" algn="just"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important problem is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the obtain the rate and distortion models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respective to the quantization steps.</a:t>
                </a:r>
              </a:p>
              <a:p>
                <a:pPr marL="0" indent="0" algn="just">
                  <a:buNone/>
                </a:pP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36891"/>
                <a:ext cx="10088879" cy="5846968"/>
              </a:xfrm>
              <a:blipFill>
                <a:blip r:embed="rId2"/>
                <a:stretch>
                  <a:fillRect l="-1270" t="-1877" r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42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64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Introduction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Interest:  </a:t>
            </a:r>
          </a:p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coding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(including image/video/point cloud/light field, etc.)</a:t>
            </a:r>
          </a:p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streaming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(especially DASH)</a:t>
            </a:r>
          </a:p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vision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(camera calibration, super resolution, colorization, etc.)</a:t>
            </a:r>
          </a:p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Resume</a:t>
            </a:r>
            <a:endParaRPr lang="en-US" altLang="zh-CN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2016.09        Shandong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University, Professor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2017.11-2018.02,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City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Hong Kong, Research Fellow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2015.01-2016.08   Shandong University, Associate Professor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2013.01-2014.12   City University of Hong Kong, Hong Kong Scholar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2011.04-2014.12   Shandong University, Lecturer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2006.09-2011.03 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Xidian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2002.09-2006.06 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Xidian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Bachelor Study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8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Definition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</a:t>
                </a:r>
                <a:r>
                  <a:rPr lang="en-GB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GB" altLang="zh-CN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denote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original point cloud and the reconstructed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point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respectively. Then,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𝑚𝑎𝑥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b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number of points in </a:t>
                </a:r>
                <a:r>
                  <a:rPr lang="en-US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nearest neighbor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n-US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</m:e>
                        </m:d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𝑚𝑎𝑥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b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altLang="zh-CN" sz="280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8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8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8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8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color attribute of point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8" t="-1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Statistical analysis and verification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zh-CN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0" t="-1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Distortion Model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2896" b="14670"/>
          <a:stretch/>
        </p:blipFill>
        <p:spPr>
          <a:xfrm>
            <a:off x="281848" y="1580152"/>
            <a:ext cx="6262171" cy="2352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3106" b="12550"/>
          <a:stretch/>
        </p:blipFill>
        <p:spPr>
          <a:xfrm>
            <a:off x="281848" y="4132164"/>
            <a:ext cx="6185959" cy="24047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22873" y="3832538"/>
            <a:ext cx="137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Loot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267" y="3810504"/>
            <a:ext cx="166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Longdress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2873" y="6336882"/>
            <a:ext cx="137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Queen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76617" y="6336882"/>
            <a:ext cx="1897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Redandblack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29009" y="1701824"/>
                <a:ext cx="3155880" cy="1420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 smtClean="0">
                    <a:latin typeface="Times New Roman" panose="02020603050405020304" pitchFamily="18" charset="0"/>
                  </a:rPr>
                  <a:t>Illustration of the 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009" y="1701824"/>
                <a:ext cx="3155880" cy="1420004"/>
              </a:xfrm>
              <a:prstGeom prst="rect">
                <a:avLst/>
              </a:prstGeom>
              <a:blipFill>
                <a:blip r:embed="rId5"/>
                <a:stretch>
                  <a:fillRect l="-4062" t="-4292" r="-5996" b="-8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6992266" y="3933022"/>
                <a:ext cx="2941504" cy="558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266" y="3933022"/>
                <a:ext cx="2941504" cy="5582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3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Distortion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33406" y="1079769"/>
                <a:ext cx="10557392" cy="562619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Because 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 compression is based on the 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geometry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V-PCC encoder, the color distortion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geometry distortion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 point cloud </a:t>
                </a:r>
                <a:r>
                  <a:rPr lang="en-US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 corresponding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point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 </a:t>
                </a:r>
                <a:r>
                  <a:rPr lang="en-US" altLang="zh-C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proven: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only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only. Similarly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decomposed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</a:t>
                </a:r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written as </a:t>
                </a:r>
                <a:endParaRPr lang="en-US" altLang="zh-CN" sz="280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2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800" dirty="0" smtClean="0"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406" y="1079769"/>
                <a:ext cx="10557392" cy="5626194"/>
              </a:xfrm>
              <a:blipFill>
                <a:blip r:embed="rId2"/>
                <a:stretch>
                  <a:fillRect l="-1155" t="-2600" r="-2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Distortion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35205" y="985748"/>
                <a:ext cx="4064029" cy="5626194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exact expression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characterizes the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influence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distortion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comparison color point cloud was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statistically analyzed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fixed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values. </a:t>
                </a:r>
              </a:p>
              <a:p>
                <a:pPr marL="0" indent="0" algn="just">
                  <a:buNone/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5205" y="985748"/>
                <a:ext cx="4064029" cy="5626194"/>
              </a:xfrm>
              <a:blipFill>
                <a:blip r:embed="rId2"/>
                <a:stretch>
                  <a:fillRect l="-2999" t="-1950" r="-29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4177849" y="1033085"/>
            <a:ext cx="6580970" cy="5696810"/>
            <a:chOff x="4177849" y="1033085"/>
            <a:chExt cx="6580970" cy="5696810"/>
          </a:xfrm>
        </p:grpSpPr>
        <p:sp>
          <p:nvSpPr>
            <p:cNvPr id="6" name="文本框 5"/>
            <p:cNvSpPr txBox="1"/>
            <p:nvPr/>
          </p:nvSpPr>
          <p:spPr>
            <a:xfrm>
              <a:off x="5026938" y="3398735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</a:t>
              </a:r>
              <a:r>
                <a:rPr lang="en-US" altLang="zh-C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Loot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360851" y="3379880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</a:t>
              </a:r>
              <a:r>
                <a:rPr lang="en-US" altLang="zh-CN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Longdress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360850" y="6329785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 </a:t>
              </a:r>
              <a:r>
                <a:rPr lang="en-US" altLang="zh-CN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Redandblack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106182" y="6329785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</a:t>
              </a:r>
              <a:r>
                <a:rPr lang="en-US" altLang="zh-C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Queen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t="5286"/>
            <a:stretch/>
          </p:blipFill>
          <p:spPr>
            <a:xfrm>
              <a:off x="4177849" y="1033086"/>
              <a:ext cx="3355298" cy="249420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9530" y="1033085"/>
              <a:ext cx="3204099" cy="247145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7849" y="3844099"/>
              <a:ext cx="3355298" cy="25524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7956" y="3798845"/>
              <a:ext cx="3300863" cy="255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0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Distortion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678799" y="1062266"/>
                <a:ext cx="3791080" cy="562619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Similarly, to derive an analytical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relationship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statistically analyzed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78799" y="1062266"/>
                <a:ext cx="3791080" cy="5626194"/>
              </a:xfrm>
              <a:blipFill>
                <a:blip r:embed="rId2"/>
                <a:stretch>
                  <a:fillRect l="-3382" t="-1842" r="-2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219871" y="1062266"/>
            <a:ext cx="6501247" cy="5774894"/>
            <a:chOff x="219871" y="1062266"/>
            <a:chExt cx="6501247" cy="577489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" y="1062266"/>
              <a:ext cx="3269950" cy="26437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849" y="1148862"/>
              <a:ext cx="3312269" cy="25571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871" y="4033096"/>
              <a:ext cx="3319162" cy="259153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9033" y="4052041"/>
              <a:ext cx="3182085" cy="255364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22819" y="3506000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</a:t>
              </a:r>
              <a:r>
                <a:rPr lang="en-US" altLang="zh-C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Loot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356732" y="3487145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</a:t>
              </a:r>
              <a:r>
                <a:rPr lang="en-US" altLang="zh-CN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Longdress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356731" y="6437050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 </a:t>
              </a:r>
              <a:r>
                <a:rPr lang="en-US" altLang="zh-CN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Redandblack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02063" y="6437050"/>
              <a:ext cx="1883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</a:t>
              </a:r>
              <a:r>
                <a:rPr lang="en-US" altLang="zh-C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Queen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46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Distortion Model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57878" y="6046485"/>
                <a:ext cx="850961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zh-CN" alt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empirically set to be 0.5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8" y="6046485"/>
                <a:ext cx="8509612" cy="523220"/>
              </a:xfrm>
              <a:prstGeom prst="rect">
                <a:avLst/>
              </a:prstGeom>
              <a:blipFill>
                <a:blip r:embed="rId2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436066" y="1652878"/>
                <a:ext cx="5246564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𝑔𝑐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066" y="1652878"/>
                <a:ext cx="5246564" cy="5582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949615" y="2365524"/>
                <a:ext cx="3682611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615" y="2365524"/>
                <a:ext cx="3682611" cy="558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81000" y="3108036"/>
            <a:ext cx="9578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</a:rPr>
              <a:t>Finally, we use a linear  combination of geometry and color distortion to describe the distortion of a 3DPC: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420066" y="4168208"/>
                <a:ext cx="3678508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066" y="4168208"/>
                <a:ext cx="3678508" cy="558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1726829" y="4726438"/>
                <a:ext cx="7810793" cy="589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829" y="4726438"/>
                <a:ext cx="7810793" cy="589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710830" y="5315510"/>
                <a:ext cx="2885855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830" y="5315510"/>
                <a:ext cx="2885855" cy="5582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357878" y="1127328"/>
            <a:ext cx="8509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</a:rPr>
              <a:t>Consequently, 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the </a:t>
            </a:r>
            <a:r>
              <a:rPr lang="en-US" altLang="zh-CN" sz="2800" dirty="0">
                <a:latin typeface="Times New Roman" panose="02020603050405020304" pitchFamily="18" charset="0"/>
              </a:rPr>
              <a:t>color 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distortion can </a:t>
            </a:r>
            <a:r>
              <a:rPr lang="en-US" altLang="zh-CN" sz="2800" dirty="0">
                <a:latin typeface="Times New Roman" panose="02020603050405020304" pitchFamily="18" charset="0"/>
              </a:rPr>
              <a:t>be finally written as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12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81001" y="1109886"/>
                <a:ext cx="4091847" cy="562619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bitrate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sum of the geometry bitrate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GB" altLang="zh-CN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bitrate, i.e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sz="2800" dirty="0" smtClean="0"/>
              </a:p>
              <a:p>
                <a:pPr marL="0" indent="0"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geometry bitrate, which depends only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color bitrate, which depends on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used the 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Cauchy-based rate 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1109886"/>
                <a:ext cx="4091847" cy="5626194"/>
              </a:xfrm>
              <a:blipFill>
                <a:blip r:embed="rId2"/>
                <a:stretch>
                  <a:fillRect l="-3130" t="-1842" r="-7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472848" y="1109886"/>
            <a:ext cx="6234187" cy="5390066"/>
            <a:chOff x="4472848" y="1109886"/>
            <a:chExt cx="6234187" cy="539006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2848" y="1109886"/>
              <a:ext cx="6234187" cy="539006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224530" y="3371161"/>
              <a:ext cx="892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Loot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276902" y="3371161"/>
              <a:ext cx="1267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Longdress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151267" y="6130620"/>
              <a:ext cx="1267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Queen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276902" y="6113327"/>
              <a:ext cx="1430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Redandblack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Rate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study the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compressed the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 information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multiple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indicate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the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negligible.  Therefore,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Sup>
                      <m:sSubSup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0" t="-17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638979" y="2554051"/>
            <a:ext cx="8791830" cy="4136189"/>
            <a:chOff x="638979" y="2554051"/>
            <a:chExt cx="8791830" cy="413618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45" y="2554051"/>
              <a:ext cx="7991948" cy="3544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/>
                <p:cNvSpPr/>
                <p:nvPr/>
              </p:nvSpPr>
              <p:spPr>
                <a:xfrm>
                  <a:off x="638979" y="6265187"/>
                  <a:ext cx="8791830" cy="4250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Influence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(a)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=80,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8, 10, . . . , 80; (b)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altLang="zh-CN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=8,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en-GB" altLang="zh-CN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GB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8, 10, . . . , 80.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979" y="6265187"/>
                  <a:ext cx="8791830" cy="425053"/>
                </a:xfrm>
                <a:prstGeom prst="rect">
                  <a:avLst/>
                </a:prstGeom>
                <a:blipFill>
                  <a:blip r:embed="rId4"/>
                  <a:stretch>
                    <a:fillRect l="-763" t="-8696" r="-1387" b="-202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64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988701"/>
            <a:ext cx="10088879" cy="1930769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optimization problem can be rewritten as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561436" y="1378206"/>
                <a:ext cx="5397500" cy="13819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altLang="zh-CN" sz="2800" dirty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altLang="zh-CN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zh-CN" alt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.   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436" y="1378206"/>
                <a:ext cx="5397500" cy="13819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247391" y="4895684"/>
                <a:ext cx="4025589" cy="168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,3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,3</m:t>
                                  </m:r>
                                </m:sub>
                              </m:sSub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391" y="4895684"/>
                <a:ext cx="4025589" cy="1687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636000" y="4391613"/>
                <a:ext cx="2222468" cy="2406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000" y="4391613"/>
                <a:ext cx="2222468" cy="24065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15497" y="2760123"/>
                <a:ext cx="9819884" cy="1920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solve it, we first need to determine the model parameters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This can be done by encoding the 3DPC with three different pairs of quantization steps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,3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solving the systems of equations:</a:t>
                </a: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97" y="2760123"/>
                <a:ext cx="9819884" cy="1920910"/>
              </a:xfrm>
              <a:prstGeom prst="rect">
                <a:avLst/>
              </a:prstGeom>
              <a:blipFill>
                <a:blip r:embed="rId5"/>
                <a:stretch>
                  <a:fillRect l="-1304" t="-3492" r="-3168" b="-6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0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 Solution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05018" y="888079"/>
                <a:ext cx="10440840" cy="12648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optimal quantization steps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obtained with an interior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point method.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018" y="888079"/>
                <a:ext cx="10440840" cy="1264838"/>
              </a:xfrm>
              <a:blipFill>
                <a:blip r:embed="rId2"/>
                <a:stretch>
                  <a:fillRect l="-1227" t="-8213" r="-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381000" y="2758423"/>
            <a:ext cx="9022263" cy="4266962"/>
            <a:chOff x="381000" y="2758423"/>
            <a:chExt cx="9022263" cy="42669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t="17356" b="3214"/>
            <a:stretch/>
          </p:blipFill>
          <p:spPr>
            <a:xfrm>
              <a:off x="1848665" y="3194500"/>
              <a:ext cx="7554598" cy="383088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81000" y="2758423"/>
              <a:ext cx="65390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Barrier method for the constrained optimization</a:t>
              </a:r>
              <a:endParaRPr lang="zh-CN" altLang="en-US" sz="2400" b="1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4731" y="1733920"/>
                <a:ext cx="8688532" cy="825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altLang="zh-CN" sz="260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altLang="zh-CN" sz="26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altLang="zh-CN" sz="2600" dirty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altLang="zh-CN" sz="2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26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CN" sz="26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 dirty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2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6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func>
                      <m:r>
                        <a:rPr lang="en-US" altLang="zh-CN" sz="2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26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CN" sz="2600" b="0" i="0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sz="2600" b="0" i="1" dirty="0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CN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altLang="zh-CN" sz="2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zh-CN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zh-CN" sz="2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altLang="zh-CN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𝑡𝑎𝑟𝑔𝑒𝑡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6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31" y="1733920"/>
                <a:ext cx="8688532" cy="825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32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8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22600"/>
                <a:ext cx="10088879" cy="5626194"/>
              </a:xfrm>
            </p:spPr>
            <p:txBody>
              <a:bodyPr/>
              <a:lstStyle/>
              <a:p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Experiments Setup</a:t>
                </a:r>
              </a:p>
              <a:p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Coding platform V-PCC: </a:t>
                </a:r>
                <a:r>
                  <a:rPr lang="en-US" altLang="zh-CN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TMC2 version9.0 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altLang="zh-CN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HM16.20</a:t>
                </a:r>
              </a:p>
              <a:p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Quality evaluation software: </a:t>
                </a:r>
                <a:r>
                  <a:rPr lang="en-GB" altLang="zh-CN" sz="2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PC_error</a:t>
                </a:r>
                <a:r>
                  <a:rPr lang="en-GB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provided by MPEG</a:t>
                </a:r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barrier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decline factor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accuracy </a:t>
                </a:r>
                <a14:m>
                  <m:oMath xmlns:m="http://schemas.openxmlformats.org/officeDocument/2006/math">
                    <m:r>
                      <a:rPr lang="zh-CN" altLang="en-US" sz="2800" i="1" dirty="0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set to 0.1,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  <m:r>
                      <a:rPr lang="en-US" altLang="zh-CN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Comparison: </a:t>
                </a:r>
                <a:r>
                  <a:rPr lang="en-US" altLang="zh-CN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Exhaustive Search-based Algorithm 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ESA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22600"/>
                <a:ext cx="10088879" cy="5626194"/>
              </a:xfrm>
              <a:blipFill>
                <a:blip r:embed="rId2"/>
                <a:stretch>
                  <a:fillRect l="-1088" t="-1842" r="-20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204891" y="3931432"/>
            <a:ext cx="10264988" cy="2877692"/>
            <a:chOff x="292945" y="3671102"/>
            <a:chExt cx="10264988" cy="287769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945" y="3959428"/>
              <a:ext cx="10264988" cy="25893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809301" y="3671102"/>
              <a:ext cx="5023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 information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1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0" y="1292143"/>
            <a:ext cx="9527841" cy="443662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81000" y="5889135"/>
            <a:ext cx="10352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</a:rPr>
              <a:t>3D point cloud sequences used in the experiments. (a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Andrew</a:t>
            </a:r>
            <a:r>
              <a:rPr lang="en-US" altLang="zh-CN" sz="2400" dirty="0">
                <a:latin typeface="Times New Roman" panose="02020603050405020304" pitchFamily="18" charset="0"/>
              </a:rPr>
              <a:t>, (b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Longdress</a:t>
            </a:r>
            <a:r>
              <a:rPr lang="en-US" altLang="zh-CN" sz="2400" dirty="0">
                <a:latin typeface="Times New Roman" panose="02020603050405020304" pitchFamily="18" charset="0"/>
              </a:rPr>
              <a:t>, (c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Redandblack</a:t>
            </a:r>
            <a:r>
              <a:rPr lang="en-US" altLang="zh-CN" sz="2400" dirty="0">
                <a:latin typeface="Times New Roman" panose="02020603050405020304" pitchFamily="18" charset="0"/>
              </a:rPr>
              <a:t>, (d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David</a:t>
            </a:r>
            <a:r>
              <a:rPr lang="en-US" altLang="zh-CN" sz="2400" dirty="0">
                <a:latin typeface="Times New Roman" panose="02020603050405020304" pitchFamily="18" charset="0"/>
              </a:rPr>
              <a:t>, (e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Loot </a:t>
            </a:r>
            <a:r>
              <a:rPr lang="en-US" altLang="zh-CN" sz="2400" dirty="0">
                <a:latin typeface="Times New Roman" panose="02020603050405020304" pitchFamily="18" charset="0"/>
              </a:rPr>
              <a:t>, (f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Queen</a:t>
            </a:r>
            <a:r>
              <a:rPr lang="en-US" altLang="zh-CN" sz="2400" dirty="0">
                <a:latin typeface="Times New Roman" panose="02020603050405020304" pitchFamily="18" charset="0"/>
              </a:rPr>
              <a:t>, (g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Soldier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, </a:t>
            </a:r>
            <a:r>
              <a:rPr lang="en-GB" altLang="zh-CN" sz="2400" dirty="0" smtClean="0">
                <a:latin typeface="Times New Roman" panose="02020603050405020304" pitchFamily="18" charset="0"/>
              </a:rPr>
              <a:t>(</a:t>
            </a:r>
            <a:r>
              <a:rPr lang="en-GB" altLang="zh-CN" sz="2400" dirty="0">
                <a:latin typeface="Times New Roman" panose="02020603050405020304" pitchFamily="18" charset="0"/>
              </a:rPr>
              <a:t>h</a:t>
            </a:r>
            <a:r>
              <a:rPr lang="en-GB" altLang="zh-CN" sz="2400" dirty="0" smtClean="0">
                <a:latin typeface="Times New Roman" panose="02020603050405020304" pitchFamily="18" charset="0"/>
              </a:rPr>
              <a:t>) </a:t>
            </a:r>
            <a:r>
              <a:rPr lang="en-GB" altLang="zh-CN" sz="2400" i="1" dirty="0" err="1" smtClean="0">
                <a:latin typeface="Times New Roman" panose="02020603050405020304" pitchFamily="18" charset="0"/>
              </a:rPr>
              <a:t>Basketballplayer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384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235118" y="21810"/>
            <a:ext cx="10088879" cy="71628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 Performance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641" r="971"/>
          <a:stretch/>
        </p:blipFill>
        <p:spPr>
          <a:xfrm>
            <a:off x="77118" y="1030036"/>
            <a:ext cx="10620260" cy="46822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4812" y="5938090"/>
            <a:ext cx="105646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</a:rPr>
              <a:t>R-D performance of the proposed algorithm (</a:t>
            </a:r>
            <a:r>
              <a:rPr lang="en-US" altLang="zh-CN" sz="2200" b="1" dirty="0">
                <a:latin typeface="Times New Roman" panose="02020603050405020304" pitchFamily="18" charset="0"/>
              </a:rPr>
              <a:t>PBA</a:t>
            </a:r>
            <a:r>
              <a:rPr lang="en-US" altLang="zh-CN" sz="2200" dirty="0">
                <a:latin typeface="Times New Roman" panose="02020603050405020304" pitchFamily="18" charset="0"/>
              </a:rPr>
              <a:t>) and exhaustive search (</a:t>
            </a:r>
            <a:r>
              <a:rPr lang="en-US" altLang="zh-CN" sz="2200" b="1" dirty="0">
                <a:latin typeface="Times New Roman" panose="02020603050405020304" pitchFamily="18" charset="0"/>
              </a:rPr>
              <a:t>ESA</a:t>
            </a:r>
            <a:r>
              <a:rPr lang="en-US" altLang="zh-CN" sz="2200" dirty="0">
                <a:latin typeface="Times New Roman" panose="02020603050405020304" pitchFamily="18" charset="0"/>
              </a:rPr>
              <a:t>). (a)</a:t>
            </a:r>
            <a:r>
              <a:rPr lang="en-US" altLang="zh-CN" sz="2200" i="1" dirty="0">
                <a:latin typeface="Times New Roman" panose="02020603050405020304" pitchFamily="18" charset="0"/>
              </a:rPr>
              <a:t>Andrew</a:t>
            </a:r>
            <a:r>
              <a:rPr lang="en-US" altLang="zh-CN" sz="2200" dirty="0">
                <a:latin typeface="Times New Roman" panose="02020603050405020304" pitchFamily="18" charset="0"/>
              </a:rPr>
              <a:t>, (b)</a:t>
            </a:r>
            <a:r>
              <a:rPr lang="en-US" altLang="zh-CN" sz="2200" i="1" dirty="0" err="1">
                <a:latin typeface="Times New Roman" panose="02020603050405020304" pitchFamily="18" charset="0"/>
              </a:rPr>
              <a:t>Longdress</a:t>
            </a:r>
            <a:r>
              <a:rPr lang="en-US" altLang="zh-CN" sz="2200" i="1" dirty="0">
                <a:latin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</a:rPr>
              <a:t>, (c)</a:t>
            </a:r>
            <a:r>
              <a:rPr lang="en-US" altLang="zh-CN" sz="2200" i="1" dirty="0" err="1">
                <a:latin typeface="Times New Roman" panose="02020603050405020304" pitchFamily="18" charset="0"/>
              </a:rPr>
              <a:t>Redandblack</a:t>
            </a:r>
            <a:r>
              <a:rPr lang="en-US" altLang="zh-CN" sz="2200" dirty="0">
                <a:latin typeface="Times New Roman" panose="02020603050405020304" pitchFamily="18" charset="0"/>
              </a:rPr>
              <a:t>, (d)</a:t>
            </a:r>
            <a:r>
              <a:rPr lang="en-US" altLang="zh-CN" sz="2200" i="1" dirty="0">
                <a:latin typeface="Times New Roman" panose="02020603050405020304" pitchFamily="18" charset="0"/>
              </a:rPr>
              <a:t>David</a:t>
            </a:r>
            <a:r>
              <a:rPr lang="en-US" altLang="zh-CN" sz="2200" dirty="0">
                <a:latin typeface="Times New Roman" panose="02020603050405020304" pitchFamily="18" charset="0"/>
              </a:rPr>
              <a:t>, (e)</a:t>
            </a:r>
            <a:r>
              <a:rPr lang="en-US" altLang="zh-CN" sz="2200" i="1" dirty="0">
                <a:latin typeface="Times New Roman" panose="02020603050405020304" pitchFamily="18" charset="0"/>
              </a:rPr>
              <a:t>Loot</a:t>
            </a:r>
            <a:r>
              <a:rPr lang="en-US" altLang="zh-CN" sz="2200" dirty="0" smtClean="0">
                <a:latin typeface="Times New Roman" panose="02020603050405020304" pitchFamily="18" charset="0"/>
              </a:rPr>
              <a:t>, </a:t>
            </a:r>
            <a:r>
              <a:rPr lang="en-GB" altLang="zh-CN" sz="2200" dirty="0" smtClean="0">
                <a:latin typeface="Times New Roman" panose="02020603050405020304" pitchFamily="18" charset="0"/>
              </a:rPr>
              <a:t>(</a:t>
            </a:r>
            <a:r>
              <a:rPr lang="en-GB" altLang="zh-CN" sz="2200" dirty="0">
                <a:latin typeface="Times New Roman" panose="02020603050405020304" pitchFamily="18" charset="0"/>
              </a:rPr>
              <a:t>f)</a:t>
            </a:r>
            <a:r>
              <a:rPr lang="en-GB" altLang="zh-CN" sz="2200" i="1" dirty="0">
                <a:latin typeface="Times New Roman" panose="02020603050405020304" pitchFamily="18" charset="0"/>
              </a:rPr>
              <a:t>Queen</a:t>
            </a:r>
            <a:r>
              <a:rPr lang="en-GB" altLang="zh-CN" sz="2200" dirty="0">
                <a:latin typeface="Times New Roman" panose="02020603050405020304" pitchFamily="18" charset="0"/>
              </a:rPr>
              <a:t>, (g)</a:t>
            </a:r>
            <a:r>
              <a:rPr lang="en-GB" altLang="zh-CN" sz="2200" i="1" dirty="0">
                <a:latin typeface="Times New Roman" panose="02020603050405020304" pitchFamily="18" charset="0"/>
              </a:rPr>
              <a:t>Soldier</a:t>
            </a:r>
            <a:r>
              <a:rPr lang="en-GB" altLang="zh-CN" sz="2200" dirty="0">
                <a:latin typeface="Times New Roman" panose="02020603050405020304" pitchFamily="18" charset="0"/>
              </a:rPr>
              <a:t>, (h)</a:t>
            </a:r>
            <a:r>
              <a:rPr lang="en-GB" altLang="zh-CN" sz="2200" i="1" dirty="0" err="1">
                <a:latin typeface="Times New Roman" panose="02020603050405020304" pitchFamily="18" charset="0"/>
              </a:rPr>
              <a:t>Basketballplayer</a:t>
            </a:r>
            <a:r>
              <a:rPr lang="en-GB" altLang="zh-CN" sz="2200" dirty="0">
                <a:latin typeface="Times New Roman" panose="02020603050405020304" pitchFamily="18" charset="0"/>
              </a:rPr>
              <a:t>.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216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6"/>
    </mc:Choice>
    <mc:Fallback xmlns="">
      <p:transition spd="slow" advTm="6947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787" t="874" r="1603" b="1340"/>
          <a:stretch/>
        </p:blipFill>
        <p:spPr>
          <a:xfrm>
            <a:off x="1441481" y="738089"/>
            <a:ext cx="8074108" cy="6821585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235118" y="21810"/>
            <a:ext cx="10088879" cy="71628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allocation Accuracy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6"/>
    </mc:Choice>
    <mc:Fallback xmlns="">
      <p:transition spd="slow" advTm="6947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24" y="1726323"/>
            <a:ext cx="7631760" cy="4332955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235118" y="21810"/>
            <a:ext cx="10564645" cy="71628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Complexity Comparison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49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3388" y="827605"/>
            <a:ext cx="10546375" cy="60579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rate and distortion models for 3DPCs;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rate control/bit allocation algorithm for 3DPCs.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distortion of a 3DPC as the linear combination of its geometry and color distortion. This has been verified by our another study (submitted).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Shortage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parameters should be calculated by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pre-encoding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still time consuming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quality metric for 3DPC</a:t>
            </a:r>
            <a:endParaRPr lang="en-GB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quality-based rate-distortion optimization for 3DPC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level bit allocation for 3DPC by taking inter-frame quality variation into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account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77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513931" y="6954167"/>
            <a:ext cx="2057400" cy="365125"/>
          </a:xfrm>
        </p:spPr>
        <p:txBody>
          <a:bodyPr/>
          <a:lstStyle/>
          <a:p>
            <a:fld id="{045C2709-FCE0-449A-A6A4-7548BCE17575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335446" y="2577632"/>
            <a:ext cx="4905169" cy="818066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Background and Preliminary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72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Preliminary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6948383" y="1062749"/>
            <a:ext cx="3114106" cy="2982293"/>
            <a:chOff x="6015903" y="3618048"/>
            <a:chExt cx="3114106" cy="2982293"/>
          </a:xfrm>
        </p:grpSpPr>
        <p:sp>
          <p:nvSpPr>
            <p:cNvPr id="6" name="圆角矩形 5"/>
            <p:cNvSpPr/>
            <p:nvPr/>
          </p:nvSpPr>
          <p:spPr>
            <a:xfrm>
              <a:off x="6015903" y="3618048"/>
              <a:ext cx="3020593" cy="22592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7" name="Picture 11" descr="https://timgsa.baidu.com/timg?image&amp;quality=80&amp;size=b9999_10000&amp;sec=1549817645443&amp;di=bd5e87cab1bc90557e50b77c63104661&amp;imgtype=0&amp;src=http%3A%2F%2Fimg7.ph.126.net%2Fmu9tCE6RvYAAEvS1P6Rsdw%3D%3D%2F99951764231678344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4" t="20747" r="19363" b="2028"/>
            <a:stretch/>
          </p:blipFill>
          <p:spPr bwMode="auto">
            <a:xfrm>
              <a:off x="6084168" y="3825224"/>
              <a:ext cx="1577367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7700096" y="3833876"/>
              <a:ext cx="1287594" cy="1602696"/>
              <a:chOff x="7308304" y="3788432"/>
              <a:chExt cx="1287594" cy="160269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4"/>
              <a:srcRect l="2615" t="19531" r="50577" b="10469"/>
              <a:stretch/>
            </p:blipFill>
            <p:spPr>
              <a:xfrm>
                <a:off x="7308304" y="3788432"/>
                <a:ext cx="1287594" cy="81000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l="52452" t="14204" r="3697" b="20219"/>
              <a:stretch/>
            </p:blipFill>
            <p:spPr>
              <a:xfrm>
                <a:off x="7308304" y="4581128"/>
                <a:ext cx="1287594" cy="810000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6146730" y="5397628"/>
              <a:ext cx="1128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</a:rPr>
                <a:t>3DPC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83103" y="5397628"/>
              <a:ext cx="1260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Light Field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533288" y="6138676"/>
              <a:ext cx="2596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Immersive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Media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56312" y="1094937"/>
            <a:ext cx="3543860" cy="3103065"/>
            <a:chOff x="35496" y="3645024"/>
            <a:chExt cx="3543860" cy="3103065"/>
          </a:xfrm>
        </p:grpSpPr>
        <p:sp>
          <p:nvSpPr>
            <p:cNvPr id="15" name="圆角矩形 14"/>
            <p:cNvSpPr/>
            <p:nvPr/>
          </p:nvSpPr>
          <p:spPr>
            <a:xfrm>
              <a:off x="35496" y="3645024"/>
              <a:ext cx="3523631" cy="22322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16" name="Picture 4" descr="https://ss0.bdstatic.com/70cFvHSh_Q1YnxGkpoWK1HF6hhy/it/u=3775639136,2100055922&amp;fm=26&amp;gp=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789040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2419" y="3788432"/>
              <a:ext cx="1836937" cy="16200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548384" y="5397628"/>
              <a:ext cx="987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Picture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47935" y="5397628"/>
              <a:ext cx="12961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2D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</a:rPr>
                <a:t>video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8384" y="5917092"/>
              <a:ext cx="17395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Traditional Media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>
              <a:off x="2451310" y="6198766"/>
              <a:ext cx="898240" cy="335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185325" y="1094937"/>
            <a:ext cx="3280443" cy="3135253"/>
            <a:chOff x="3349551" y="3612836"/>
            <a:chExt cx="3280443" cy="3135253"/>
          </a:xfrm>
        </p:grpSpPr>
        <p:sp>
          <p:nvSpPr>
            <p:cNvPr id="23" name="圆角矩形 22"/>
            <p:cNvSpPr/>
            <p:nvPr/>
          </p:nvSpPr>
          <p:spPr>
            <a:xfrm>
              <a:off x="3627249" y="3612836"/>
              <a:ext cx="2312903" cy="226443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/>
            <a:srcRect t="8073" b="11453"/>
            <a:stretch/>
          </p:blipFill>
          <p:spPr>
            <a:xfrm>
              <a:off x="3707904" y="3764416"/>
              <a:ext cx="2096737" cy="162000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4211960" y="5397628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3D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</a:rPr>
                <a:t>video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349551" y="5917092"/>
              <a:ext cx="26663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qusi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-Immersive 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Media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右箭头 26"/>
            <p:cNvSpPr/>
            <p:nvPr/>
          </p:nvSpPr>
          <p:spPr>
            <a:xfrm>
              <a:off x="5731754" y="6166578"/>
              <a:ext cx="898240" cy="37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/>
          <a:srcRect b="17762"/>
          <a:stretch/>
        </p:blipFill>
        <p:spPr>
          <a:xfrm>
            <a:off x="338574" y="4487308"/>
            <a:ext cx="10034982" cy="19629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36517" y="6398540"/>
            <a:ext cx="437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3DPC application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Preliminary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 flipH="1">
            <a:off x="148626" y="5903749"/>
            <a:ext cx="10481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3DPC is composed of tens of thousands of points, each point contains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geometry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color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normal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vector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GB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reflectivity</a:t>
            </a:r>
            <a:r>
              <a:rPr lang="en-GB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 and </a:t>
            </a:r>
            <a:r>
              <a:rPr lang="en-GB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transmissivity</a:t>
            </a:r>
            <a:r>
              <a:rPr lang="en-GB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etc.</a:t>
            </a:r>
            <a:r>
              <a:rPr lang="en-US" altLang="zh-CN" sz="28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endParaRPr lang="zh-CN" altLang="en-US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61828" r="2492"/>
          <a:stretch/>
        </p:blipFill>
        <p:spPr>
          <a:xfrm>
            <a:off x="7265080" y="988342"/>
            <a:ext cx="3062142" cy="446864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520778" y="2744033"/>
            <a:ext cx="1940012" cy="124803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/>
              <p:cNvSpPr/>
              <p:nvPr/>
            </p:nvSpPr>
            <p:spPr>
              <a:xfrm>
                <a:off x="2520778" y="1164176"/>
                <a:ext cx="1940012" cy="1248033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</a:t>
                </a:r>
                <a:r>
                  <a:rPr lang="en-US" altLang="zh-CN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椭圆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778" y="1164176"/>
                <a:ext cx="1940012" cy="124803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/>
              <p:cNvSpPr/>
              <p:nvPr/>
            </p:nvSpPr>
            <p:spPr>
              <a:xfrm>
                <a:off x="148627" y="2744032"/>
                <a:ext cx="1940012" cy="1248033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</a:t>
                </a:r>
                <a:r>
                  <a:rPr lang="en-US" altLang="zh-CN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𝐑</m:t>
                    </m:r>
                    <m:r>
                      <a:rPr lang="en-US" altLang="zh-C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𝐆</m:t>
                    </m:r>
                    <m:r>
                      <a:rPr lang="en-US" altLang="zh-C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椭圆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27" y="2744032"/>
                <a:ext cx="1940012" cy="124803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/>
          <p:cNvSpPr/>
          <p:nvPr/>
        </p:nvSpPr>
        <p:spPr>
          <a:xfrm>
            <a:off x="4892929" y="2744033"/>
            <a:ext cx="1940012" cy="12480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attribute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520778" y="4323891"/>
            <a:ext cx="1940012" cy="12480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vector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>
            <a:stCxn id="3" idx="0"/>
            <a:endCxn id="7" idx="4"/>
          </p:cNvCxnSpPr>
          <p:nvPr/>
        </p:nvCxnSpPr>
        <p:spPr>
          <a:xfrm flipV="1">
            <a:off x="3490784" y="2412209"/>
            <a:ext cx="0" cy="3318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" idx="6"/>
            <a:endCxn id="10" idx="2"/>
          </p:cNvCxnSpPr>
          <p:nvPr/>
        </p:nvCxnSpPr>
        <p:spPr>
          <a:xfrm>
            <a:off x="4460790" y="3368050"/>
            <a:ext cx="43213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3" idx="2"/>
            <a:endCxn id="9" idx="6"/>
          </p:cNvCxnSpPr>
          <p:nvPr/>
        </p:nvCxnSpPr>
        <p:spPr>
          <a:xfrm flipH="1" flipV="1">
            <a:off x="2088639" y="3368049"/>
            <a:ext cx="432139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3" idx="4"/>
            <a:endCxn id="11" idx="0"/>
          </p:cNvCxnSpPr>
          <p:nvPr/>
        </p:nvCxnSpPr>
        <p:spPr>
          <a:xfrm>
            <a:off x="3490784" y="3992066"/>
            <a:ext cx="0" cy="331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9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Preliminary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6725" y="1037301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3DPC</a:t>
            </a:r>
            <a:endParaRPr lang="zh-CN" altLang="en-US" sz="2400" b="1" dirty="0"/>
          </a:p>
        </p:txBody>
      </p:sp>
      <p:pic>
        <p:nvPicPr>
          <p:cNvPr id="1026" name="Picture 2" descr="https://timgsa.baidu.com/timg?image&amp;quality=80&amp;size=b9999_10000&amp;sec=1572439039&amp;di=ea6c8c037bbda20fcd30574b71953d10&amp;imgtype=jpg&amp;er=1&amp;src=http%3A%2F%2Fc.hiphotos.baidu.com%2Fzhidao%2Fpic%2Fitem%2Fca1349540923dd542cc7b1d8d409b3de9d8248c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14278" r="15402" b="6617"/>
          <a:stretch/>
        </p:blipFill>
        <p:spPr bwMode="auto">
          <a:xfrm>
            <a:off x="467455" y="1733550"/>
            <a:ext cx="44386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ongdress_vox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4025" y="1285875"/>
            <a:ext cx="5130800" cy="513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66725" y="5161626"/>
                <a:ext cx="3856504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 smtClean="0">
                              <a:solidFill>
                                <a:srgbClr val="1046F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5161626"/>
                <a:ext cx="3856504" cy="468205"/>
              </a:xfrm>
              <a:prstGeom prst="rect">
                <a:avLst/>
              </a:prstGeom>
              <a:blipFill>
                <a:blip r:embed="rId6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9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Background and Preliminary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Standardization for 3DPC coding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Motivation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Methodology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Experimental Results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04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34" y="12415"/>
            <a:ext cx="10088879" cy="71628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3DPC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Coding: MPEG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2709-FCE0-449A-A6A4-7548BCE17575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9520" y="5318359"/>
            <a:ext cx="8792335" cy="1459183"/>
            <a:chOff x="1072091" y="1022142"/>
            <a:chExt cx="8792335" cy="1459183"/>
          </a:xfrm>
        </p:grpSpPr>
        <p:sp>
          <p:nvSpPr>
            <p:cNvPr id="7" name="圆角矩形 6"/>
            <p:cNvSpPr/>
            <p:nvPr/>
          </p:nvSpPr>
          <p:spPr>
            <a:xfrm>
              <a:off x="1183943" y="1026169"/>
              <a:ext cx="1988390" cy="85344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283631" y="1047006"/>
              <a:ext cx="2323070" cy="85344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Call for </a:t>
              </a:r>
            </a:p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Proposals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714301" y="1047006"/>
              <a:ext cx="2376021" cy="85344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Standardization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右箭头 9"/>
            <p:cNvSpPr/>
            <p:nvPr/>
          </p:nvSpPr>
          <p:spPr>
            <a:xfrm>
              <a:off x="1143211" y="2110441"/>
              <a:ext cx="6685281" cy="370884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72091" y="1788828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8226520" y="1022142"/>
              <a:ext cx="1637906" cy="85344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Release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256312" y="6339208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369723" y="982052"/>
            <a:ext cx="5916089" cy="1305132"/>
            <a:chOff x="2276165" y="5481748"/>
            <a:chExt cx="5916089" cy="1305132"/>
          </a:xfrm>
        </p:grpSpPr>
        <p:sp>
          <p:nvSpPr>
            <p:cNvPr id="31" name="圆角矩形 30"/>
            <p:cNvSpPr/>
            <p:nvPr/>
          </p:nvSpPr>
          <p:spPr>
            <a:xfrm>
              <a:off x="2276165" y="5481748"/>
              <a:ext cx="5916089" cy="13051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42306" y="5586494"/>
              <a:ext cx="4142481" cy="461665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Video-based </a:t>
              </a:r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PCC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V-PCC</a:t>
              </a:r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942307" y="6244102"/>
              <a:ext cx="4142481" cy="461665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Geometry-based PCC (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G-PCC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 flipH="1">
              <a:off x="2276165" y="5718815"/>
              <a:ext cx="1530784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Coding Platform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10640" y="2320429"/>
            <a:ext cx="8721215" cy="2914226"/>
            <a:chOff x="1143211" y="2520109"/>
            <a:chExt cx="8590241" cy="2914226"/>
          </a:xfrm>
        </p:grpSpPr>
        <p:grpSp>
          <p:nvGrpSpPr>
            <p:cNvPr id="27" name="组合 26"/>
            <p:cNvGrpSpPr/>
            <p:nvPr/>
          </p:nvGrpSpPr>
          <p:grpSpPr>
            <a:xfrm>
              <a:off x="6237860" y="2520109"/>
              <a:ext cx="3495592" cy="2900295"/>
              <a:chOff x="6410408" y="2656367"/>
              <a:chExt cx="3900886" cy="3095173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6410408" y="2656367"/>
                <a:ext cx="3900886" cy="30951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93741" y="2781146"/>
                <a:ext cx="1090412" cy="2215283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4510" y="2816502"/>
                <a:ext cx="1678050" cy="1234191"/>
              </a:xfrm>
              <a:prstGeom prst="rect">
                <a:avLst/>
              </a:prstGeom>
            </p:spPr>
          </p:pic>
          <p:sp>
            <p:nvSpPr>
              <p:cNvPr id="21" name="圆角矩形 20"/>
              <p:cNvSpPr/>
              <p:nvPr/>
            </p:nvSpPr>
            <p:spPr>
              <a:xfrm>
                <a:off x="7792223" y="4134757"/>
                <a:ext cx="2299628" cy="95073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Immersive communication (VR/AR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086116" y="5169559"/>
                <a:ext cx="2354501" cy="558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Dense 3DPC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143211" y="2534041"/>
              <a:ext cx="4982274" cy="2900294"/>
              <a:chOff x="1143211" y="2534041"/>
              <a:chExt cx="4982274" cy="2900294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1143211" y="2534041"/>
                <a:ext cx="4982274" cy="290029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1414784" y="4292587"/>
                <a:ext cx="2073112" cy="58247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Autonomous Driving</a:t>
                </a:r>
                <a:endPara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2956" y="2647670"/>
                <a:ext cx="1697904" cy="1600025"/>
              </a:xfrm>
              <a:prstGeom prst="rect">
                <a:avLst/>
              </a:prstGeom>
            </p:spPr>
          </p:pic>
          <p:sp>
            <p:nvSpPr>
              <p:cNvPr id="20" name="圆角矩形 19"/>
              <p:cNvSpPr/>
              <p:nvPr/>
            </p:nvSpPr>
            <p:spPr>
              <a:xfrm>
                <a:off x="3584737" y="4275050"/>
                <a:ext cx="2456479" cy="58247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History Heritage</a:t>
                </a:r>
                <a:endPara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572598" y="4858058"/>
                <a:ext cx="415671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Scale Sparse 3DPC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52" t="8020" r="13476" b="16479"/>
              <a:stretch/>
            </p:blipFill>
            <p:spPr>
              <a:xfrm>
                <a:off x="1414783" y="2562932"/>
                <a:ext cx="2203142" cy="17093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96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反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4245</TotalTime>
  <Words>3028</Words>
  <Application>Microsoft Office PowerPoint</Application>
  <PresentationFormat>自定义</PresentationFormat>
  <Paragraphs>290</Paragraphs>
  <Slides>38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Malgun Gothic</vt:lpstr>
      <vt:lpstr>等线</vt:lpstr>
      <vt:lpstr>等线 Light</vt:lpstr>
      <vt:lpstr>黑体</vt:lpstr>
      <vt:lpstr>宋体</vt:lpstr>
      <vt:lpstr>Arial</vt:lpstr>
      <vt:lpstr>Calibri</vt:lpstr>
      <vt:lpstr>Calibri Light</vt:lpstr>
      <vt:lpstr>Cambria Math</vt:lpstr>
      <vt:lpstr>Times New Roman</vt:lpstr>
      <vt:lpstr>Office 主题</vt:lpstr>
      <vt:lpstr>PowerPoint 演示文稿</vt:lpstr>
      <vt:lpstr>Personal Introduction</vt:lpstr>
      <vt:lpstr>Outline</vt:lpstr>
      <vt:lpstr>Outline</vt:lpstr>
      <vt:lpstr>Background and Preliminary</vt:lpstr>
      <vt:lpstr>Background and Preliminary</vt:lpstr>
      <vt:lpstr>Background and Preliminary</vt:lpstr>
      <vt:lpstr>Outline</vt:lpstr>
      <vt:lpstr>Standardization for 3DPC Coding: MPEG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Motivation</vt:lpstr>
      <vt:lpstr>Outline</vt:lpstr>
      <vt:lpstr>Methodology: Definition</vt:lpstr>
      <vt:lpstr>Methodology: Distortion Model</vt:lpstr>
      <vt:lpstr>Methodology: Distortion Model</vt:lpstr>
      <vt:lpstr>Methodology: Distortion Model</vt:lpstr>
      <vt:lpstr>Methodology: Distortion Model</vt:lpstr>
      <vt:lpstr>Methodology: Distortion Model</vt:lpstr>
      <vt:lpstr>Methodology: Rate Model</vt:lpstr>
      <vt:lpstr>Methodology: Rate Model</vt:lpstr>
      <vt:lpstr>Methodology: Solution</vt:lpstr>
      <vt:lpstr>Methodology: Solution</vt:lpstr>
      <vt:lpstr>Outline</vt:lpstr>
      <vt:lpstr>Experimental Results</vt:lpstr>
      <vt:lpstr>Experimental Results</vt:lpstr>
      <vt:lpstr>PowerPoint 演示文稿</vt:lpstr>
      <vt:lpstr>PowerPoint 演示文稿</vt:lpstr>
      <vt:lpstr>PowerPoint 演示文稿</vt:lpstr>
      <vt:lpstr>Outline</vt:lpstr>
      <vt:lpstr>Conclusion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Hui YUAN</cp:lastModifiedBy>
  <cp:revision>414</cp:revision>
  <dcterms:created xsi:type="dcterms:W3CDTF">2017-03-16T13:36:09Z</dcterms:created>
  <dcterms:modified xsi:type="dcterms:W3CDTF">2020-12-16T16:57:19Z</dcterms:modified>
</cp:coreProperties>
</file>